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20"/>
  </p:notesMasterIdLst>
  <p:sldIdLst>
    <p:sldId id="256" r:id="rId2"/>
    <p:sldId id="3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4" r:id="rId67"/>
    <p:sldId id="334" r:id="rId68"/>
    <p:sldId id="335" r:id="rId69"/>
    <p:sldId id="337" r:id="rId70"/>
    <p:sldId id="338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40" r:id="rId80"/>
    <p:sldId id="341" r:id="rId81"/>
    <p:sldId id="343" r:id="rId82"/>
    <p:sldId id="342" r:id="rId83"/>
    <p:sldId id="344" r:id="rId84"/>
    <p:sldId id="346" r:id="rId85"/>
    <p:sldId id="345" r:id="rId86"/>
    <p:sldId id="347" r:id="rId87"/>
    <p:sldId id="348" r:id="rId88"/>
    <p:sldId id="349" r:id="rId89"/>
    <p:sldId id="350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72" r:id="rId107"/>
    <p:sldId id="371" r:id="rId108"/>
    <p:sldId id="374" r:id="rId109"/>
    <p:sldId id="375" r:id="rId110"/>
    <p:sldId id="373" r:id="rId111"/>
    <p:sldId id="376" r:id="rId112"/>
    <p:sldId id="377" r:id="rId113"/>
    <p:sldId id="378" r:id="rId114"/>
    <p:sldId id="379" r:id="rId115"/>
    <p:sldId id="380" r:id="rId116"/>
    <p:sldId id="381" r:id="rId117"/>
    <p:sldId id="369" r:id="rId118"/>
    <p:sldId id="370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9DD272-0C3F-43DE-984E-1DF8F735DE84}">
          <p14:sldIdLst>
            <p14:sldId id="256"/>
            <p14:sldId id="382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334"/>
            <p14:sldId id="335"/>
            <p14:sldId id="337"/>
            <p14:sldId id="338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40"/>
            <p14:sldId id="341"/>
            <p14:sldId id="343"/>
            <p14:sldId id="342"/>
            <p14:sldId id="344"/>
            <p14:sldId id="346"/>
            <p14:sldId id="345"/>
            <p14:sldId id="347"/>
            <p14:sldId id="348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72"/>
            <p14:sldId id="371"/>
            <p14:sldId id="374"/>
            <p14:sldId id="375"/>
            <p14:sldId id="373"/>
            <p14:sldId id="376"/>
            <p14:sldId id="377"/>
            <p14:sldId id="378"/>
            <p14:sldId id="379"/>
            <p14:sldId id="380"/>
            <p14:sldId id="381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1573C-E968-4969-A9CC-AF4DC37B41C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A681-06C3-4F62-9B0A-91A921F4E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2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942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5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99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5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8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8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7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7CF6-0958-2691-CEAF-818E50E7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10. ASP.NET </a:t>
            </a:r>
            <a:r>
              <a:rPr lang="en-US" dirty="0" err="1"/>
              <a:t>WebApi</a:t>
            </a:r>
            <a:r>
              <a:rPr lang="en-US" dirty="0"/>
              <a:t> (Backend)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D8BA4-CA38-3A30-E7A8-80F2FC26E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Vladimir Siv</a:t>
            </a:r>
            <a:r>
              <a:rPr lang="sr-Latn-RS" dirty="0"/>
              <a:t>čev</a:t>
            </a:r>
          </a:p>
          <a:p>
            <a:r>
              <a:rPr lang="en-US" dirty="0"/>
              <a:t>MSc. Electrical &amp; Computer Engineering</a:t>
            </a:r>
          </a:p>
          <a:p>
            <a:r>
              <a:rPr lang="en-US" dirty="0"/>
              <a:t>Jun 2022.</a:t>
            </a:r>
          </a:p>
        </p:txBody>
      </p:sp>
    </p:spTree>
    <p:extLst>
      <p:ext uri="{BB962C8B-B14F-4D97-AF65-F5344CB8AC3E}">
        <p14:creationId xmlns:p14="http://schemas.microsoft.com/office/powerpoint/2010/main" val="388063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730944-A6A7-866E-37B4-0F50C378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8B12BF-E288-9AA9-18AC-480FE0B504F6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Ukoliko ne vidite Solution Explorer, ovde ga možete pronaći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93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ED1F2-EB73-9452-C6D5-867FCDC8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859F2-B0B2-A431-5767-54A300C5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C66D5-4124-69F0-DD07-656E658A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9668-2D42-384F-372C-9E0ADB07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27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i="1" dirty="0"/>
              <a:t>MostPopular</a:t>
            </a:r>
            <a:r>
              <a:rPr lang="sr-Latn-RS" dirty="0"/>
              <a:t> akcija u V4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4354"/>
            <a:ext cx="8596668" cy="4617008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Napomena: ostale dve metode su na prethodnom slajdu samo skupljene (engl. </a:t>
            </a:r>
            <a:r>
              <a:rPr lang="sr-Latn-RS" i="1" dirty="0"/>
              <a:t>collapsed</a:t>
            </a:r>
            <a:r>
              <a:rPr lang="sr-Latn-RS" dirty="0"/>
              <a:t>) zarad preglednosti (one postoje, i biće naknadno predstavljene, jer trenutno nisu od interesa)</a:t>
            </a:r>
          </a:p>
          <a:p>
            <a:r>
              <a:rPr lang="sr-Latn-RS" dirty="0"/>
              <a:t>Generalno, ponovo su podaci </a:t>
            </a:r>
            <a:r>
              <a:rPr lang="sr-Latn-RS" i="1" dirty="0"/>
              <a:t>hardcode</a:t>
            </a:r>
            <a:r>
              <a:rPr lang="sr-Latn-RS" dirty="0"/>
              <a:t>-ovani, samo sada u vidu objekta</a:t>
            </a:r>
          </a:p>
          <a:p>
            <a:r>
              <a:rPr lang="sr-Latn-RS" dirty="0"/>
              <a:t>Kada se ovakav objekat vrati kroz akciju kontrolera (</a:t>
            </a:r>
            <a:r>
              <a:rPr lang="sr-Latn-RS" u="sng" dirty="0"/>
              <a:t>obratiti pažnju da je sada povratni tip akcije </a:t>
            </a:r>
            <a:r>
              <a:rPr lang="sr-Latn-RS" i="1" u="sng" dirty="0"/>
              <a:t>Movie</a:t>
            </a:r>
            <a:r>
              <a:rPr lang="sr-Latn-RS" dirty="0"/>
              <a:t>), kao i kod obične liste </a:t>
            </a:r>
            <a:r>
              <a:rPr lang="sr-Latn-RS" i="1" dirty="0"/>
              <a:t>string</a:t>
            </a:r>
            <a:r>
              <a:rPr lang="sr-Latn-RS" dirty="0"/>
              <a:t>-ova, ovakva predstava se ne može vratiti kao običan </a:t>
            </a:r>
            <a:r>
              <a:rPr lang="sr-Latn-RS" i="1" dirty="0"/>
              <a:t>text/plain</a:t>
            </a:r>
            <a:r>
              <a:rPr lang="sr-Latn-RS" dirty="0"/>
              <a:t>, pa ga </a:t>
            </a:r>
            <a:r>
              <a:rPr lang="sr-Latn-RS" i="1" dirty="0"/>
              <a:t>ASP.NET</a:t>
            </a:r>
            <a:r>
              <a:rPr lang="sr-Latn-RS" dirty="0"/>
              <a:t> konvertuje u </a:t>
            </a:r>
            <a:r>
              <a:rPr lang="sr-Latn-RS" i="1" dirty="0"/>
              <a:t>JSON</a:t>
            </a:r>
            <a:endParaRPr lang="sr-Latn-RS" dirty="0"/>
          </a:p>
          <a:p>
            <a:r>
              <a:rPr lang="sr-Latn-RS" dirty="0"/>
              <a:t>Ovo možemo lako testirati, tako što ćemo u Postman aplikaciji napraviti nov </a:t>
            </a:r>
            <a:r>
              <a:rPr lang="sr-Latn-RS" i="1" dirty="0"/>
              <a:t>Request</a:t>
            </a:r>
            <a:r>
              <a:rPr lang="sr-Latn-RS" dirty="0"/>
              <a:t> koji gađa </a:t>
            </a:r>
            <a:r>
              <a:rPr lang="sr-Latn-RS" i="1" dirty="0"/>
              <a:t>most-popular</a:t>
            </a:r>
            <a:r>
              <a:rPr lang="sr-Latn-RS" dirty="0"/>
              <a:t> akciju, ali na </a:t>
            </a:r>
            <a:r>
              <a:rPr lang="sr-Latn-RS" i="1" dirty="0"/>
              <a:t>movies-v4</a:t>
            </a:r>
            <a:r>
              <a:rPr lang="sr-Latn-RS" dirty="0"/>
              <a:t> kontroleru</a:t>
            </a:r>
          </a:p>
          <a:p>
            <a:r>
              <a:rPr lang="sr-Latn-RS" dirty="0"/>
              <a:t>Inače, akcije se šesto zovu i </a:t>
            </a:r>
            <a:r>
              <a:rPr lang="sr-Latn-RS" i="1" u="sng" dirty="0"/>
              <a:t>endpoint</a:t>
            </a:r>
            <a:r>
              <a:rPr lang="sr-Latn-RS" dirty="0"/>
              <a:t>-ima, jer predstavljaju </a:t>
            </a:r>
            <a:r>
              <a:rPr lang="sr-Latn-RS" u="sng" dirty="0"/>
              <a:t>krajnju tačku</a:t>
            </a:r>
            <a:r>
              <a:rPr lang="sr-Latn-RS" dirty="0"/>
              <a:t> izvršavanja na </a:t>
            </a:r>
            <a:r>
              <a:rPr lang="sr-Latn-RS" i="1" dirty="0"/>
              <a:t>backend</a:t>
            </a:r>
            <a:r>
              <a:rPr lang="sr-Latn-RS" dirty="0"/>
              <a:t> strani </a:t>
            </a:r>
            <a:r>
              <a:rPr lang="sr-Latn-RS" i="1" dirty="0"/>
              <a:t>web</a:t>
            </a:r>
            <a:r>
              <a:rPr lang="sr-Latn-RS" dirty="0"/>
              <a:t> aplikacije</a:t>
            </a:r>
          </a:p>
          <a:p>
            <a:r>
              <a:rPr lang="sr-Latn-RS" dirty="0"/>
              <a:t>Dakle, u telu odgovora će se sada umesto samo imena nalaziti ceo objekat u </a:t>
            </a:r>
            <a:r>
              <a:rPr lang="sr-Latn-RS" i="1" dirty="0"/>
              <a:t>JSON</a:t>
            </a:r>
            <a:r>
              <a:rPr lang="sr-Latn-RS" dirty="0"/>
              <a:t> reprezentaciji, a kroz „Content-Type“ polje biće vraćen „application/json“ umesto „text/plain“, kako je to inače bilo ranije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A0314F-3A5E-6F24-EAE7-D59BC21A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9E9E9-6DD4-F305-2467-4F210B600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F7683-3DAD-9ED9-56D1-72141EAE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8603B-097F-9343-6E81-4E4BD789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585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115DF-07D2-3B1C-9542-19D6D9AF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4BF1A-E6BB-9AC2-4633-EC01CF7A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A64B6-735D-1A6F-6CC3-769F2376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D6E05-A1C0-1255-1FB6-324BD9FD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2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i="1" dirty="0"/>
              <a:t>Trending</a:t>
            </a:r>
            <a:r>
              <a:rPr lang="sr-Latn-RS" dirty="0"/>
              <a:t> akcija u V4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Treba sada implementirati </a:t>
            </a:r>
            <a:r>
              <a:rPr lang="sr-Latn-RS" i="1" dirty="0"/>
              <a:t>trending</a:t>
            </a:r>
            <a:r>
              <a:rPr lang="sr-Latn-RS" dirty="0"/>
              <a:t> akciju na verziji 4 kontrolera filmova</a:t>
            </a:r>
          </a:p>
          <a:p>
            <a:r>
              <a:rPr lang="sr-Latn-RS" dirty="0"/>
              <a:t>Kao i kod </a:t>
            </a:r>
            <a:r>
              <a:rPr lang="sr-Latn-RS" i="1" dirty="0"/>
              <a:t>most-popular</a:t>
            </a:r>
            <a:r>
              <a:rPr lang="sr-Latn-RS" dirty="0"/>
              <a:t> akcije, gde smo umesto </a:t>
            </a:r>
            <a:r>
              <a:rPr lang="sr-Latn-RS" i="1" dirty="0"/>
              <a:t>string</a:t>
            </a:r>
            <a:r>
              <a:rPr lang="sr-Latn-RS" dirty="0"/>
              <a:t>-a vraćali </a:t>
            </a:r>
            <a:r>
              <a:rPr lang="sr-Latn-RS" i="1" dirty="0"/>
              <a:t>Movie</a:t>
            </a:r>
            <a:r>
              <a:rPr lang="sr-Latn-RS" dirty="0"/>
              <a:t> objekat, i kod </a:t>
            </a:r>
            <a:r>
              <a:rPr lang="sr-Latn-RS" i="1" dirty="0"/>
              <a:t>trending</a:t>
            </a:r>
            <a:r>
              <a:rPr lang="sr-Latn-RS" dirty="0"/>
              <a:t> akcije treba isto da uradimo</a:t>
            </a:r>
          </a:p>
          <a:p>
            <a:r>
              <a:rPr lang="sr-Latn-RS" dirty="0"/>
              <a:t>Ranije, </a:t>
            </a:r>
            <a:r>
              <a:rPr lang="sr-Latn-RS" i="1" dirty="0"/>
              <a:t>trending</a:t>
            </a:r>
            <a:r>
              <a:rPr lang="sr-Latn-RS" dirty="0"/>
              <a:t> akcija je vraćala </a:t>
            </a:r>
            <a:r>
              <a:rPr lang="sr-Latn-RS" i="1" dirty="0"/>
              <a:t>List</a:t>
            </a:r>
            <a:r>
              <a:rPr lang="en-US" i="1" dirty="0"/>
              <a:t>&lt;string&gt;</a:t>
            </a:r>
            <a:r>
              <a:rPr lang="en-US" dirty="0"/>
              <a:t>, </a:t>
            </a:r>
            <a:r>
              <a:rPr lang="en-US" dirty="0" err="1"/>
              <a:t>dakle</a:t>
            </a:r>
            <a:r>
              <a:rPr lang="en-US" dirty="0"/>
              <a:t>,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vra</a:t>
            </a:r>
            <a:r>
              <a:rPr lang="sr-Latn-RS" dirty="0"/>
              <a:t>ća </a:t>
            </a:r>
            <a:r>
              <a:rPr lang="sr-Latn-RS" i="1" dirty="0"/>
              <a:t>List</a:t>
            </a:r>
            <a:r>
              <a:rPr lang="en-US" i="1" dirty="0"/>
              <a:t>&lt;Movie</a:t>
            </a:r>
            <a:r>
              <a:rPr lang="en-US" dirty="0"/>
              <a:t>&gt;</a:t>
            </a:r>
          </a:p>
          <a:p>
            <a:r>
              <a:rPr lang="en-US" dirty="0"/>
              <a:t>Van toga, </a:t>
            </a:r>
            <a:r>
              <a:rPr lang="en-US" dirty="0" err="1"/>
              <a:t>njena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sr-Latn-RS" dirty="0"/>
              <a:t>štinski ista, jedino se dakle menja tip samog elementa</a:t>
            </a:r>
          </a:p>
          <a:p>
            <a:r>
              <a:rPr lang="sr-Latn-RS" dirty="0"/>
              <a:t>Kada </a:t>
            </a:r>
            <a:r>
              <a:rPr lang="sr-Latn-RS" i="1" dirty="0"/>
              <a:t>ASP.NET</a:t>
            </a:r>
            <a:r>
              <a:rPr lang="sr-Latn-RS" dirty="0"/>
              <a:t> to vrati kroz odgovor, umesto pojedinih stringova u elementima vraćenog niza, sada će biti više informacija</a:t>
            </a:r>
          </a:p>
          <a:p>
            <a:r>
              <a:rPr lang="sr-Latn-RS" dirty="0"/>
              <a:t>I ranije nam je povratni tip bio </a:t>
            </a:r>
            <a:r>
              <a:rPr lang="sr-Latn-RS" i="1" dirty="0"/>
              <a:t>JSON</a:t>
            </a:r>
            <a:r>
              <a:rPr lang="sr-Latn-RS" dirty="0"/>
              <a:t> objekat, koji je bio malo jednostavniji (samo niz stringova)</a:t>
            </a:r>
          </a:p>
          <a:p>
            <a:r>
              <a:rPr lang="sr-Latn-RS" dirty="0"/>
              <a:t>Sada, povratni </a:t>
            </a:r>
            <a:r>
              <a:rPr lang="sr-Latn-RS" i="1" dirty="0"/>
              <a:t>JSON</a:t>
            </a:r>
            <a:r>
              <a:rPr lang="sr-Latn-RS" dirty="0"/>
              <a:t> će biti malo kompleksniji – niz </a:t>
            </a:r>
            <a:r>
              <a:rPr lang="sr-Latn-RS" i="1" dirty="0"/>
              <a:t>Movie</a:t>
            </a:r>
            <a:r>
              <a:rPr lang="sr-Latn-RS" dirty="0"/>
              <a:t> objekata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C3FB1-8AFC-9986-E917-BCDF2AEC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1468-555F-25ED-8A40-24568F8C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DC4B-98DD-6AEC-36F5-020810C0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263E3-CDFF-A6F6-97F0-CAC3FCD5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948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09B129-72AB-50DA-48F3-99CCAEF1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21A3-A97D-1640-D103-7D194E02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4DFE-AA99-3576-5E2C-FEACA689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9149-B599-2149-3F06-7E99AB61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499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3393504" cy="4502708"/>
          </a:xfrm>
        </p:spPr>
        <p:txBody>
          <a:bodyPr>
            <a:normAutofit/>
          </a:bodyPr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je sada nešto kompleksnije</a:t>
            </a:r>
          </a:p>
          <a:p>
            <a:r>
              <a:rPr lang="en-US" dirty="0"/>
              <a:t>Sam </a:t>
            </a:r>
            <a:r>
              <a:rPr lang="en-US" dirty="0" err="1"/>
              <a:t>dokument</a:t>
            </a:r>
            <a:r>
              <a:rPr lang="en-US" dirty="0"/>
              <a:t> je ne</a:t>
            </a:r>
            <a:r>
              <a:rPr lang="sr-Latn-RS" dirty="0"/>
              <a:t>što kompleksniji, a možemo ga analizirati tako što ćemo posmatrati samo jedan element</a:t>
            </a:r>
            <a:r>
              <a:rPr lang="en-US" dirty="0"/>
              <a:t> (</a:t>
            </a:r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i="1" dirty="0"/>
              <a:t>collapse</a:t>
            </a:r>
            <a:r>
              <a:rPr lang="en-US" dirty="0"/>
              <a:t>-</a:t>
            </a:r>
            <a:r>
              <a:rPr lang="en-US" dirty="0" err="1"/>
              <a:t>ovani</a:t>
            </a:r>
            <a:r>
              <a:rPr lang="en-US" dirty="0"/>
              <a:t>)</a:t>
            </a:r>
            <a:endParaRPr lang="sr-Latn-RS" dirty="0"/>
          </a:p>
          <a:p>
            <a:r>
              <a:rPr lang="sr-Latn-RS" dirty="0"/>
              <a:t>Dakle, unutar </a:t>
            </a:r>
            <a:r>
              <a:rPr lang="sr-Latn-RS" i="1" dirty="0"/>
              <a:t>root</a:t>
            </a:r>
            <a:r>
              <a:rPr lang="sr-Latn-RS" dirty="0"/>
              <a:t> elementa (</a:t>
            </a:r>
            <a:r>
              <a:rPr lang="en-US" dirty="0"/>
              <a:t>&lt;movies&gt;)</a:t>
            </a:r>
            <a:r>
              <a:rPr lang="sr-Latn-RS" dirty="0"/>
              <a:t>, nalazi se praktično niz od </a:t>
            </a:r>
            <a:r>
              <a:rPr lang="sr-Latn-RS" i="1" dirty="0"/>
              <a:t>N</a:t>
            </a:r>
            <a:r>
              <a:rPr lang="sr-Latn-RS" dirty="0"/>
              <a:t> </a:t>
            </a:r>
            <a:r>
              <a:rPr lang="en-US" dirty="0"/>
              <a:t>&lt;</a:t>
            </a:r>
            <a:r>
              <a:rPr lang="sr-Latn-RS" dirty="0"/>
              <a:t>movie</a:t>
            </a:r>
            <a:r>
              <a:rPr lang="en-US" dirty="0"/>
              <a:t>&gt;</a:t>
            </a:r>
            <a:r>
              <a:rPr lang="sr-Latn-RS" dirty="0"/>
              <a:t> elemenata</a:t>
            </a:r>
            <a:endParaRPr lang="en-US" dirty="0"/>
          </a:p>
          <a:p>
            <a:r>
              <a:rPr lang="en-US" dirty="0" err="1"/>
              <a:t>Svaki</a:t>
            </a:r>
            <a:r>
              <a:rPr lang="en-US" dirty="0"/>
              <a:t> &lt;movie&gt; element u </a:t>
            </a:r>
            <a:r>
              <a:rPr lang="en-US" dirty="0" err="1"/>
              <a:t>sebi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/>
              <a:t>ži atribut </a:t>
            </a:r>
            <a:r>
              <a:rPr lang="sr-Latn-RS" i="1" dirty="0"/>
              <a:t>id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67C21-8F7A-EF9A-4574-2983ACAD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86" y="1731920"/>
            <a:ext cx="4782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3393504" cy="4502708"/>
          </a:xfrm>
        </p:spPr>
        <p:txBody>
          <a:bodyPr>
            <a:normAutofit/>
          </a:bodyPr>
          <a:lstStyle/>
          <a:p>
            <a:r>
              <a:rPr lang="sr-Latn-RS" dirty="0"/>
              <a:t>Svaki </a:t>
            </a:r>
            <a:r>
              <a:rPr lang="en-US" dirty="0"/>
              <a:t>&lt;movie&gt; element </a:t>
            </a:r>
            <a:r>
              <a:rPr lang="en-US" dirty="0" err="1"/>
              <a:t>dakle</a:t>
            </a:r>
            <a:r>
              <a:rPr lang="en-US" dirty="0"/>
              <a:t> za </a:t>
            </a:r>
            <a:r>
              <a:rPr lang="en-US" dirty="0" err="1"/>
              <a:t>potomke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&lt;name&gt; element, </a:t>
            </a:r>
            <a:r>
              <a:rPr lang="en-US" dirty="0" err="1"/>
              <a:t>i</a:t>
            </a:r>
            <a:r>
              <a:rPr lang="en-US" dirty="0"/>
              <a:t> &lt;genres&gt; element</a:t>
            </a:r>
          </a:p>
          <a:p>
            <a:r>
              <a:rPr lang="en-US" dirty="0" err="1"/>
              <a:t>Ovde</a:t>
            </a:r>
            <a:r>
              <a:rPr lang="en-US" dirty="0"/>
              <a:t> je &lt;name&gt; element </a:t>
            </a:r>
            <a:r>
              <a:rPr lang="en-US" dirty="0" err="1"/>
              <a:t>interesantan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</a:t>
            </a:r>
            <a:r>
              <a:rPr lang="en-US" dirty="0" err="1"/>
              <a:t>njega</a:t>
            </a:r>
            <a:r>
              <a:rPr lang="en-US" dirty="0"/>
              <a:t> (</a:t>
            </a:r>
            <a:r>
              <a:rPr lang="sr-Latn-RS" dirty="0"/>
              <a:t>tj. konkretno samo ime filma) </a:t>
            </a:r>
            <a:r>
              <a:rPr lang="sr-Latn-RS" b="1" u="sng" dirty="0">
                <a:solidFill>
                  <a:srgbClr val="FF0000"/>
                </a:solidFill>
              </a:rPr>
              <a:t>nije deo tog elementa</a:t>
            </a:r>
            <a:r>
              <a:rPr lang="sr-Latn-RS" dirty="0"/>
              <a:t>!!!</a:t>
            </a:r>
          </a:p>
          <a:p>
            <a:r>
              <a:rPr lang="sr-Latn-RS" dirty="0"/>
              <a:t>Ako postoji (kao u ovom slučaju), tekst je uvek potomak (jedini) samog elementa!!!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B2245-C2FC-DC4B-DFD0-980FEAF9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86" y="1731920"/>
            <a:ext cx="4782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3393504" cy="4502708"/>
          </a:xfrm>
        </p:spPr>
        <p:txBody>
          <a:bodyPr>
            <a:normAutofit/>
          </a:bodyPr>
          <a:lstStyle/>
          <a:p>
            <a:r>
              <a:rPr lang="sr-Latn-RS" dirty="0"/>
              <a:t>Preostaje još </a:t>
            </a:r>
            <a:r>
              <a:rPr lang="en-US" dirty="0"/>
              <a:t>&lt;genres&gt; element, koji </a:t>
            </a:r>
            <a:r>
              <a:rPr lang="en-US" dirty="0" err="1"/>
              <a:t>prakti</a:t>
            </a:r>
            <a:r>
              <a:rPr lang="sr-Latn-RS" dirty="0"/>
              <a:t>čno predstavlja niz od </a:t>
            </a:r>
            <a:r>
              <a:rPr lang="sr-Latn-RS" i="1" dirty="0"/>
              <a:t>M</a:t>
            </a:r>
            <a:r>
              <a:rPr lang="sr-Latn-RS" dirty="0"/>
              <a:t> </a:t>
            </a:r>
            <a:r>
              <a:rPr lang="en-US" dirty="0"/>
              <a:t>&lt;genre&gt; </a:t>
            </a:r>
            <a:r>
              <a:rPr lang="en-US" dirty="0" err="1"/>
              <a:t>elemenata</a:t>
            </a:r>
            <a:r>
              <a:rPr lang="en-US" dirty="0"/>
              <a:t>, koji u </a:t>
            </a:r>
            <a:r>
              <a:rPr lang="en-US" dirty="0" err="1"/>
              <a:t>svojim</a:t>
            </a:r>
            <a:r>
              <a:rPr lang="en-US" dirty="0"/>
              <a:t> </a:t>
            </a:r>
            <a:r>
              <a:rPr lang="en-US" dirty="0" err="1"/>
              <a:t>atributima</a:t>
            </a:r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ratio</a:t>
            </a:r>
            <a:r>
              <a:rPr lang="en-US" dirty="0"/>
              <a:t> nose </a:t>
            </a:r>
            <a:r>
              <a:rPr lang="en-US" dirty="0" err="1"/>
              <a:t>informacije</a:t>
            </a:r>
            <a:r>
              <a:rPr lang="en-US" dirty="0"/>
              <a:t> o </a:t>
            </a:r>
            <a:r>
              <a:rPr lang="en-US" dirty="0" err="1"/>
              <a:t>samom</a:t>
            </a:r>
            <a:r>
              <a:rPr lang="en-US" dirty="0"/>
              <a:t> </a:t>
            </a:r>
            <a:r>
              <a:rPr lang="sr-Latn-RS" dirty="0"/>
              <a:t>žanru unutar filma</a:t>
            </a:r>
          </a:p>
          <a:p>
            <a:r>
              <a:rPr lang="sr-Latn-RS" dirty="0"/>
              <a:t>Upravo prethodni opis treba ispratiti u prolazu samog dokumenta, i usput parsirati vrednosti (npr. </a:t>
            </a:r>
            <a:r>
              <a:rPr lang="sr-Latn-RS" i="1" dirty="0"/>
              <a:t>id</a:t>
            </a:r>
            <a:r>
              <a:rPr lang="sr-Latn-RS" dirty="0"/>
              <a:t> u </a:t>
            </a:r>
            <a:r>
              <a:rPr lang="sr-Latn-RS" i="1" dirty="0"/>
              <a:t>int</a:t>
            </a:r>
            <a:r>
              <a:rPr lang="sr-Latn-RS" dirty="0"/>
              <a:t>) i ubaciti podatke u objekte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109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B2245-C2FC-DC4B-DFD0-980FEAF9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86" y="1731920"/>
            <a:ext cx="4782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423577"/>
          </a:xfrm>
        </p:spPr>
        <p:txBody>
          <a:bodyPr/>
          <a:lstStyle/>
          <a:p>
            <a:r>
              <a:rPr lang="sr-Latn-RS" dirty="0"/>
              <a:t>Potrebno je napraviti nekoliko inicijalnih izmena: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proširiti (engl. </a:t>
            </a:r>
            <a:r>
              <a:rPr lang="sr-Latn-RS" i="1" dirty="0"/>
              <a:t>expand</a:t>
            </a:r>
            <a:r>
              <a:rPr lang="sr-Latn-RS" dirty="0"/>
              <a:t>) folder „</a:t>
            </a:r>
            <a:r>
              <a:rPr lang="sr-Latn-RS" i="1" dirty="0"/>
              <a:t>Controllers</a:t>
            </a:r>
            <a:r>
              <a:rPr lang="sr-Latn-RS" dirty="0"/>
              <a:t>“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Obrisati „</a:t>
            </a:r>
            <a:r>
              <a:rPr lang="sr-Latn-RS" i="1" dirty="0"/>
              <a:t>WeatherForcaseController.cs</a:t>
            </a:r>
            <a:r>
              <a:rPr lang="sr-Latn-RS" dirty="0"/>
              <a:t>“ i „</a:t>
            </a:r>
            <a:r>
              <a:rPr lang="sr-Latn-RS" i="1" dirty="0"/>
              <a:t>WeatherForecast.cs</a:t>
            </a:r>
            <a:r>
              <a:rPr lang="sr-Latn-RS" dirty="0"/>
              <a:t>“ asd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Kao i prethodni put, pravimo nov </a:t>
            </a:r>
            <a:r>
              <a:rPr lang="sr-Latn-RS" i="1" dirty="0"/>
              <a:t>XmlDocument</a:t>
            </a:r>
            <a:r>
              <a:rPr lang="sr-Latn-RS" dirty="0"/>
              <a:t> u kog </a:t>
            </a:r>
            <a:r>
              <a:rPr lang="sr-Latn-RS" i="1" dirty="0"/>
              <a:t>Load</a:t>
            </a:r>
            <a:r>
              <a:rPr lang="sr-Latn-RS" dirty="0"/>
              <a:t>-ujemo prosledjenu putanju do samog </a:t>
            </a:r>
            <a:r>
              <a:rPr lang="sr-Latn-RS" i="1" dirty="0"/>
              <a:t>XML</a:t>
            </a:r>
            <a:r>
              <a:rPr lang="sr-Latn-RS" dirty="0"/>
              <a:t> fajla</a:t>
            </a:r>
          </a:p>
          <a:p>
            <a:r>
              <a:rPr lang="sr-Latn-RS" dirty="0"/>
              <a:t>Potom dohvatamo glavni (</a:t>
            </a:r>
            <a:r>
              <a:rPr lang="sr-Latn-RS" i="1" dirty="0"/>
              <a:t>root</a:t>
            </a:r>
            <a:r>
              <a:rPr lang="sr-Latn-RS" dirty="0"/>
              <a:t>) element dokumenta, koji je praktično </a:t>
            </a:r>
            <a:r>
              <a:rPr lang="en-US" dirty="0"/>
              <a:t>&lt;</a:t>
            </a:r>
            <a:r>
              <a:rPr lang="sr-Latn-RS" dirty="0"/>
              <a:t>movies</a:t>
            </a:r>
            <a:r>
              <a:rPr lang="en-US" dirty="0"/>
              <a:t>&gt;</a:t>
            </a:r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Svaki element (pa i </a:t>
            </a:r>
            <a:r>
              <a:rPr lang="sr-Latn-RS" i="1" dirty="0"/>
              <a:t>root</a:t>
            </a:r>
            <a:r>
              <a:rPr lang="sr-Latn-RS" dirty="0"/>
              <a:t>) može da ima </a:t>
            </a:r>
            <a:r>
              <a:rPr lang="sr-Latn-RS" i="1" dirty="0"/>
              <a:t>N</a:t>
            </a:r>
            <a:r>
              <a:rPr lang="sr-Latn-RS" dirty="0"/>
              <a:t> potomaka; potomci se referenciraju pomoću </a:t>
            </a:r>
            <a:r>
              <a:rPr lang="sr-Latn-RS" i="1" dirty="0"/>
              <a:t>.ChildNodes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-ja</a:t>
            </a:r>
          </a:p>
          <a:p>
            <a:r>
              <a:rPr lang="sr-Latn-RS" i="1" dirty="0"/>
              <a:t>ChildNodes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 je praktično niz </a:t>
            </a:r>
            <a:r>
              <a:rPr lang="sr-Latn-RS" i="1" dirty="0"/>
              <a:t>XmlNode</a:t>
            </a:r>
            <a:r>
              <a:rPr lang="sr-Latn-RS" dirty="0"/>
              <a:t> elemenata, a u velikoj većini, iz OOP perspektive, to će biti objekti klase </a:t>
            </a:r>
            <a:r>
              <a:rPr lang="sr-Latn-RS" i="1" dirty="0"/>
              <a:t>XmlElement</a:t>
            </a:r>
            <a:r>
              <a:rPr lang="sr-Latn-RS" dirty="0"/>
              <a:t> (moguć je </a:t>
            </a:r>
            <a:r>
              <a:rPr lang="sr-Latn-RS" i="1" dirty="0"/>
              <a:t>cast</a:t>
            </a:r>
            <a:r>
              <a:rPr lang="sr-Latn-RS" dirty="0"/>
              <a:t>!)</a:t>
            </a:r>
            <a:endParaRPr lang="en-US" i="1" dirty="0"/>
          </a:p>
          <a:p>
            <a:r>
              <a:rPr lang="sr-Latn-RS" dirty="0"/>
              <a:t>Kao i druge kolekcije, sa </a:t>
            </a:r>
            <a:r>
              <a:rPr lang="sr-Latn-RS" i="1" dirty="0"/>
              <a:t>.Count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-jem se može dohvatiti broj </a:t>
            </a:r>
            <a:r>
              <a:rPr lang="sr-Latn-RS" i="1" dirty="0"/>
              <a:t>N</a:t>
            </a:r>
            <a:r>
              <a:rPr lang="sr-Latn-RS" dirty="0"/>
              <a:t>, tj. Veličina tog niza, tj. broj potomaka tog konkretnog elementa (u ovom slučaju </a:t>
            </a:r>
            <a:r>
              <a:rPr lang="sr-Latn-RS" i="1" dirty="0"/>
              <a:t>root</a:t>
            </a:r>
            <a:r>
              <a:rPr lang="sr-Latn-RS" dirty="0"/>
              <a:t> elementa)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7B9E5-D347-E68C-AA8E-42ED1FAB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29" y="2888695"/>
            <a:ext cx="3248478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Dakle, sada treba napraviti niz od </a:t>
            </a:r>
            <a:r>
              <a:rPr lang="sr-Latn-RS" i="1" dirty="0"/>
              <a:t>N</a:t>
            </a:r>
            <a:r>
              <a:rPr lang="sr-Latn-RS" dirty="0"/>
              <a:t> elemenata tipa </a:t>
            </a:r>
            <a:r>
              <a:rPr lang="sr-Latn-RS" i="1" dirty="0"/>
              <a:t>Movie</a:t>
            </a:r>
            <a:r>
              <a:rPr lang="sr-Latn-RS" dirty="0"/>
              <a:t> koji će na kraju biti vraćen iz ove funkcije</a:t>
            </a:r>
          </a:p>
          <a:p>
            <a:endParaRPr lang="sr-Latn-RS" dirty="0"/>
          </a:p>
          <a:p>
            <a:r>
              <a:rPr lang="sr-Latn-RS" dirty="0"/>
              <a:t>Potom, </a:t>
            </a:r>
            <a:r>
              <a:rPr lang="sr-Latn-RS" i="1" dirty="0"/>
              <a:t>for</a:t>
            </a:r>
            <a:r>
              <a:rPr lang="sr-Latn-RS" dirty="0"/>
              <a:t> petljom možemo proći kroz potomke </a:t>
            </a:r>
            <a:r>
              <a:rPr lang="sr-Latn-RS" i="1" dirty="0"/>
              <a:t>root</a:t>
            </a:r>
            <a:r>
              <a:rPr lang="sr-Latn-RS" dirty="0"/>
              <a:t> elementa, odnosno, praktično ovom petljom prolazimo kroz </a:t>
            </a:r>
            <a:r>
              <a:rPr lang="en-US" dirty="0"/>
              <a:t>&lt;movie&gt; </a:t>
            </a:r>
            <a:r>
              <a:rPr lang="en-US" dirty="0" err="1"/>
              <a:t>elemente</a:t>
            </a:r>
            <a:endParaRPr lang="en-US" dirty="0"/>
          </a:p>
          <a:p>
            <a:r>
              <a:rPr lang="en-US" dirty="0" err="1"/>
              <a:t>Naravno</a:t>
            </a:r>
            <a:r>
              <a:rPr lang="en-US" dirty="0"/>
              <a:t>,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sr-Latn-RS" dirty="0"/>
              <a:t>za </a:t>
            </a:r>
            <a:r>
              <a:rPr lang="sr-Latn-RS" i="1" dirty="0"/>
              <a:t>.ChildNodes</a:t>
            </a:r>
            <a:r>
              <a:rPr lang="sr-Latn-RS" dirty="0"/>
              <a:t>, direktnim indeksiranjem možemo da dobijemo potomka na tom indeksu</a:t>
            </a:r>
          </a:p>
          <a:p>
            <a:r>
              <a:rPr lang="sr-Latn-RS" dirty="0"/>
              <a:t>Na taj način možemo da izvučemo konkretan </a:t>
            </a:r>
            <a:r>
              <a:rPr lang="en-US" dirty="0"/>
              <a:t>&lt;movie&gt; element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C5CD3-C43F-3644-0B4A-698A0E76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65" y="2233589"/>
            <a:ext cx="3801005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8025B-08E0-84FF-29EA-6449A083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427" y="4449890"/>
            <a:ext cx="361047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en-US" dirty="0" err="1"/>
              <a:t>Sada</a:t>
            </a:r>
            <a:r>
              <a:rPr lang="en-US" dirty="0"/>
              <a:t>, </a:t>
            </a:r>
            <a:r>
              <a:rPr lang="en-US" dirty="0" err="1"/>
              <a:t>mo</a:t>
            </a:r>
            <a:r>
              <a:rPr lang="sr-Latn-RS" dirty="0"/>
              <a:t>žemo da napravimo nov </a:t>
            </a:r>
            <a:r>
              <a:rPr lang="sr-Latn-RS" i="1" dirty="0"/>
              <a:t>Movie</a:t>
            </a:r>
            <a:r>
              <a:rPr lang="sr-Latn-RS" dirty="0"/>
              <a:t> objekat, i da redom popunjavamo njegova polja</a:t>
            </a:r>
          </a:p>
          <a:p>
            <a:r>
              <a:rPr lang="sr-Latn-RS" dirty="0"/>
              <a:t>Bitno je samo da na kraju ovaj nov objekat ubacimo u </a:t>
            </a:r>
            <a:r>
              <a:rPr lang="sr-Latn-RS" i="1" dirty="0"/>
              <a:t>i</a:t>
            </a:r>
            <a:r>
              <a:rPr lang="sr-Latn-RS" dirty="0"/>
              <a:t>-ti element </a:t>
            </a:r>
            <a:r>
              <a:rPr lang="sr-Latn-RS" i="1" dirty="0"/>
              <a:t>movies</a:t>
            </a:r>
            <a:r>
              <a:rPr lang="sr-Latn-RS" dirty="0"/>
              <a:t> niza kog smo prevashodno napravili, kog zapravo iz funkcije i vraćamo pozivaocu</a:t>
            </a:r>
          </a:p>
          <a:p>
            <a:r>
              <a:rPr lang="sr-Latn-RS" dirty="0"/>
              <a:t>Iz </a:t>
            </a:r>
            <a:r>
              <a:rPr lang="sr-Latn-RS" i="1" dirty="0"/>
              <a:t>movieElement</a:t>
            </a:r>
            <a:r>
              <a:rPr lang="sr-Latn-RS" dirty="0"/>
              <a:t> promenljive možemo izvući </a:t>
            </a:r>
            <a:r>
              <a:rPr lang="sr-Latn-RS" i="1" dirty="0"/>
              <a:t>id</a:t>
            </a:r>
            <a:r>
              <a:rPr lang="sr-Latn-RS" dirty="0"/>
              <a:t> atribut, koji je inače zapisan u </a:t>
            </a:r>
            <a:r>
              <a:rPr lang="sr-Latn-RS" i="1" dirty="0"/>
              <a:t>string</a:t>
            </a:r>
            <a:r>
              <a:rPr lang="sr-Latn-RS" dirty="0"/>
              <a:t>-u, pa ga treba parsirati u </a:t>
            </a:r>
            <a:r>
              <a:rPr lang="sr-Latn-RS" i="1" dirty="0"/>
              <a:t>int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5C7FA-E2EF-5B5E-D682-DC065AB6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11" y="4054314"/>
            <a:ext cx="4458322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Potom, treba izvući ime samog filma; da to obavimo, moramo prvenstveno doći do </a:t>
            </a:r>
            <a:r>
              <a:rPr lang="en-US" dirty="0"/>
              <a:t>&lt;name&gt; </a:t>
            </a:r>
            <a:r>
              <a:rPr lang="en-US" dirty="0" err="1"/>
              <a:t>elementa</a:t>
            </a:r>
            <a:r>
              <a:rPr lang="en-US" dirty="0"/>
              <a:t>, a on je </a:t>
            </a:r>
            <a:r>
              <a:rPr lang="en-US" dirty="0" err="1"/>
              <a:t>zapravo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, t</a:t>
            </a:r>
            <a:r>
              <a:rPr lang="sr-Latn-RS" dirty="0"/>
              <a:t>ačnije nulti</a:t>
            </a:r>
            <a:r>
              <a:rPr lang="en-US" dirty="0"/>
              <a:t> </a:t>
            </a:r>
            <a:r>
              <a:rPr lang="sr-Latn-RS" dirty="0"/>
              <a:t>potomak </a:t>
            </a:r>
            <a:r>
              <a:rPr lang="en-US" dirty="0"/>
              <a:t>&lt;movie&gt; </a:t>
            </a:r>
            <a:r>
              <a:rPr lang="en-US" dirty="0" err="1"/>
              <a:t>elementa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</a:t>
            </a:r>
            <a:r>
              <a:rPr lang="sr-Latn-RS" dirty="0"/>
              <a:t>ć je rečeno da sam </a:t>
            </a:r>
            <a:r>
              <a:rPr lang="en-US" dirty="0"/>
              <a:t>&lt;name&gt; element ne </a:t>
            </a:r>
            <a:r>
              <a:rPr lang="en-US" dirty="0" err="1"/>
              <a:t>sadr</a:t>
            </a:r>
            <a:r>
              <a:rPr lang="sr-Latn-RS" dirty="0"/>
              <a:t>ži tekst ispod sebe, već je taj tekst zaseban „element“ koji se nalazi kao prvi (nulti) i jedini potomak </a:t>
            </a:r>
            <a:r>
              <a:rPr lang="en-US" dirty="0"/>
              <a:t>&lt;name&gt; </a:t>
            </a:r>
            <a:r>
              <a:rPr lang="en-US" dirty="0" err="1"/>
              <a:t>elementa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sli</a:t>
            </a:r>
            <a:r>
              <a:rPr lang="sr-Latn-RS" dirty="0"/>
              <a:t>čan način kao što smo dohvatili </a:t>
            </a:r>
            <a:r>
              <a:rPr lang="sr-Latn-RS" i="1" dirty="0"/>
              <a:t>nameElement</a:t>
            </a:r>
            <a:r>
              <a:rPr lang="sr-Latn-RS" dirty="0"/>
              <a:t>, možemo dohvatiti i tekstualni element ispod njega, a u </a:t>
            </a:r>
            <a:r>
              <a:rPr lang="sr-Latn-RS" i="1" dirty="0"/>
              <a:t>Value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-ju tog elementa se nalazi sam tekst u </a:t>
            </a:r>
            <a:r>
              <a:rPr lang="sr-Latn-RS" i="1" dirty="0"/>
              <a:t>string</a:t>
            </a:r>
            <a:r>
              <a:rPr lang="sr-Latn-RS" dirty="0"/>
              <a:t>-u</a:t>
            </a:r>
          </a:p>
          <a:p>
            <a:r>
              <a:rPr lang="sr-Latn-RS" dirty="0"/>
              <a:t>Ovu vrednost sada treba upisati u sam objekat filma, kao njegovo ime (</a:t>
            </a:r>
            <a:r>
              <a:rPr lang="sr-Latn-RS" i="1" dirty="0"/>
              <a:t>movie.Name</a:t>
            </a:r>
            <a:r>
              <a:rPr lang="sr-Latn-R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DAED6-8C7B-0A14-DC15-D798A544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665" y="2577599"/>
            <a:ext cx="3620005" cy="190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24DE2-420D-CE39-5D18-4EB6B6DA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49" y="5421543"/>
            <a:ext cx="330563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Preostaje još da se dohvate žanrovi; prvenstveno možemo napraviti nov objekat koji će sadržati konkretne </a:t>
            </a:r>
            <a:r>
              <a:rPr lang="sr-Latn-RS" i="1" dirty="0"/>
              <a:t>Genre</a:t>
            </a:r>
            <a:r>
              <a:rPr lang="sr-Latn-RS" dirty="0"/>
              <a:t> objekte</a:t>
            </a:r>
          </a:p>
          <a:p>
            <a:endParaRPr lang="sr-Latn-RS" dirty="0"/>
          </a:p>
          <a:p>
            <a:r>
              <a:rPr lang="sr-Latn-RS" dirty="0"/>
              <a:t>Sada, potrebno je da dohvatimo </a:t>
            </a:r>
            <a:r>
              <a:rPr lang="en-US" dirty="0"/>
              <a:t>&lt;genres&gt; element,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</a:t>
            </a:r>
            <a:r>
              <a:rPr lang="sr-Latn-RS" dirty="0"/>
              <a:t>čan način kao što smo to uradili sa </a:t>
            </a:r>
            <a:r>
              <a:rPr lang="en-US" dirty="0"/>
              <a:t>&lt;name&gt;</a:t>
            </a:r>
            <a:r>
              <a:rPr lang="sr-Latn-RS" dirty="0"/>
              <a:t> elementom; dakle, znamo da je to drugi (sa indeksom 1) potomak </a:t>
            </a:r>
            <a:r>
              <a:rPr lang="en-US" dirty="0"/>
              <a:t>&lt;movie&gt; </a:t>
            </a:r>
            <a:r>
              <a:rPr lang="en-US" dirty="0" err="1"/>
              <a:t>elementa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&lt;genres&gt; element, </a:t>
            </a:r>
            <a:r>
              <a:rPr lang="en-US" dirty="0" err="1"/>
              <a:t>znamo</a:t>
            </a:r>
            <a:r>
              <a:rPr lang="en-US" dirty="0"/>
              <a:t> da se on </a:t>
            </a:r>
            <a:r>
              <a:rPr lang="en-US" dirty="0" err="1"/>
              <a:t>sastoji</a:t>
            </a:r>
            <a:r>
              <a:rPr lang="en-US" dirty="0"/>
              <a:t> od </a:t>
            </a:r>
            <a:r>
              <a:rPr lang="en-US" i="1" dirty="0"/>
              <a:t>M</a:t>
            </a:r>
            <a:r>
              <a:rPr lang="en-US" dirty="0"/>
              <a:t> &lt;genre&gt; </a:t>
            </a:r>
            <a:r>
              <a:rPr lang="en-US" dirty="0" err="1"/>
              <a:t>elemenata</a:t>
            </a:r>
            <a:r>
              <a:rPr lang="en-US" dirty="0"/>
              <a:t>,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mo</a:t>
            </a:r>
            <a:r>
              <a:rPr lang="sr-Latn-RS" dirty="0"/>
              <a:t>žemo proći još jednom </a:t>
            </a:r>
            <a:r>
              <a:rPr lang="sr-Latn-RS" i="1" dirty="0"/>
              <a:t>for</a:t>
            </a:r>
            <a:r>
              <a:rPr lang="sr-Latn-RS" dirty="0"/>
              <a:t> petljom</a:t>
            </a:r>
          </a:p>
          <a:p>
            <a:r>
              <a:rPr lang="sr-Latn-RS" dirty="0"/>
              <a:t>Ovo radimo na veoma sličan način kao što smo radili i kad smo prolazili kroz </a:t>
            </a:r>
            <a:r>
              <a:rPr lang="en-US" dirty="0"/>
              <a:t>&lt;movie&gt;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&lt;movies&gt; </a:t>
            </a:r>
            <a:r>
              <a:rPr lang="en-US" dirty="0" err="1"/>
              <a:t>elementa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4C774-DF07-0E62-E9F2-83B984EF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19" y="2280485"/>
            <a:ext cx="2495898" cy="25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F59601-E4FD-55C3-5B62-A281E853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07" y="3679348"/>
            <a:ext cx="3734321" cy="1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71A03D-73B5-D6FD-E691-89D1D6EEE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37" y="5346769"/>
            <a:ext cx="4182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Parsiranje </a:t>
            </a:r>
            <a:r>
              <a:rPr lang="sr-Latn-RS" i="1" dirty="0"/>
              <a:t>XML</a:t>
            </a:r>
            <a:r>
              <a:rPr lang="sr-Latn-RS" dirty="0"/>
              <a:t> dokumenta u V4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6092"/>
            <a:ext cx="8596668" cy="36663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Preostaje</a:t>
            </a:r>
            <a:r>
              <a:rPr lang="en-US" dirty="0"/>
              <a:t> jo</a:t>
            </a:r>
            <a:r>
              <a:rPr lang="sr-Latn-RS" dirty="0"/>
              <a:t>š samo da napravimo objekat tipa </a:t>
            </a:r>
            <a:r>
              <a:rPr lang="sr-Latn-RS" i="1" dirty="0"/>
              <a:t>Genre</a:t>
            </a:r>
            <a:r>
              <a:rPr lang="sr-Latn-RS" dirty="0"/>
              <a:t> i da iz </a:t>
            </a:r>
            <a:r>
              <a:rPr lang="en-US" dirty="0"/>
              <a:t>&lt;genre&gt; </a:t>
            </a:r>
            <a:r>
              <a:rPr lang="en-US" dirty="0" err="1"/>
              <a:t>elementa</a:t>
            </a:r>
            <a:r>
              <a:rPr lang="sr-Latn-RS" dirty="0"/>
              <a:t> (</a:t>
            </a:r>
            <a:r>
              <a:rPr lang="sr-Latn-RS" i="1" dirty="0"/>
              <a:t>genreElement</a:t>
            </a:r>
            <a:r>
              <a:rPr lang="sr-Latn-RS" dirty="0"/>
              <a:t>)</a:t>
            </a:r>
            <a:r>
              <a:rPr lang="en-US" dirty="0"/>
              <a:t> </a:t>
            </a:r>
            <a:r>
              <a:rPr lang="en-US" dirty="0" err="1"/>
              <a:t>izvu</a:t>
            </a:r>
            <a:r>
              <a:rPr lang="sr-Latn-RS" dirty="0"/>
              <a:t>čemo </a:t>
            </a:r>
            <a:r>
              <a:rPr lang="sr-Latn-RS" i="1" dirty="0"/>
              <a:t>name</a:t>
            </a:r>
            <a:r>
              <a:rPr lang="sr-Latn-RS" dirty="0"/>
              <a:t> i </a:t>
            </a:r>
            <a:r>
              <a:rPr lang="sr-Latn-RS" i="1" dirty="0"/>
              <a:t>ratio</a:t>
            </a:r>
            <a:r>
              <a:rPr lang="sr-Latn-RS" dirty="0"/>
              <a:t> atribute</a:t>
            </a:r>
          </a:p>
          <a:p>
            <a:r>
              <a:rPr lang="sr-Latn-RS" i="1" dirty="0"/>
              <a:t>Ratio</a:t>
            </a:r>
            <a:r>
              <a:rPr lang="sr-Latn-RS" dirty="0"/>
              <a:t> atribut takođe treba da parsiramo iz </a:t>
            </a:r>
            <a:r>
              <a:rPr lang="sr-Latn-RS" i="1" dirty="0"/>
              <a:t>string</a:t>
            </a:r>
            <a:r>
              <a:rPr lang="sr-Latn-RS" dirty="0"/>
              <a:t>-a u </a:t>
            </a:r>
            <a:r>
              <a:rPr lang="sr-Latn-RS" i="1" dirty="0"/>
              <a:t>double</a:t>
            </a:r>
            <a:r>
              <a:rPr lang="sr-Latn-RS" dirty="0"/>
              <a:t>!</a:t>
            </a:r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Obavezno, ovaj </a:t>
            </a:r>
            <a:r>
              <a:rPr lang="sr-Latn-RS" i="1" dirty="0"/>
              <a:t>genre</a:t>
            </a:r>
            <a:r>
              <a:rPr lang="sr-Latn-RS" dirty="0"/>
              <a:t> objekat treba da se ubaci u listu žanrova samog filma koju smo ranije napravili</a:t>
            </a:r>
          </a:p>
          <a:p>
            <a:endParaRPr lang="sr-Latn-RS" dirty="0"/>
          </a:p>
          <a:p>
            <a:r>
              <a:rPr lang="sr-Latn-RS" dirty="0"/>
              <a:t>Ovde dolazimo do kraja druge </a:t>
            </a:r>
            <a:r>
              <a:rPr lang="sr-Latn-RS" i="1" dirty="0"/>
              <a:t>for</a:t>
            </a:r>
            <a:r>
              <a:rPr lang="sr-Latn-RS" dirty="0"/>
              <a:t> petlje, i vraćamo se u kontekst prve</a:t>
            </a:r>
          </a:p>
          <a:p>
            <a:r>
              <a:rPr lang="sr-Latn-RS" dirty="0"/>
              <a:t>Kao što je već rečeno, sve što je još potrebno uraditi je sam </a:t>
            </a:r>
            <a:r>
              <a:rPr lang="sr-Latn-RS" i="1" dirty="0"/>
              <a:t>movie</a:t>
            </a:r>
            <a:r>
              <a:rPr lang="sr-Latn-RS" dirty="0"/>
              <a:t> objekat, koji je sada sređen, ubaciti u </a:t>
            </a:r>
            <a:r>
              <a:rPr lang="sr-Latn-RS" i="1" dirty="0"/>
              <a:t>movies</a:t>
            </a:r>
            <a:r>
              <a:rPr lang="sr-Latn-RS" dirty="0"/>
              <a:t> niz koji zapravo predstavlja rezultat ove funkcije, i nakon i prve </a:t>
            </a:r>
            <a:r>
              <a:rPr lang="sr-Latn-RS" i="1" dirty="0"/>
              <a:t>for</a:t>
            </a:r>
            <a:r>
              <a:rPr lang="sr-Latn-RS" dirty="0"/>
              <a:t> petlje, vratiti sam </a:t>
            </a:r>
            <a:r>
              <a:rPr lang="sr-Latn-RS" i="1" dirty="0"/>
              <a:t>movies</a:t>
            </a:r>
            <a:r>
              <a:rPr lang="sr-Latn-RS" dirty="0"/>
              <a:t> niz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3CD61-AA87-BC95-BA42-F450500C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59" y="2167268"/>
            <a:ext cx="4963218" cy="571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1FE0B-DF7C-E68A-BB7B-33A94788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14" y="3337688"/>
            <a:ext cx="1848108" cy="228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B14C4-485F-B1CE-4115-846E0895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877" y="4798068"/>
            <a:ext cx="201958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Testiranje V4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08"/>
          </a:xfrm>
        </p:spPr>
        <p:txBody>
          <a:bodyPr>
            <a:normAutofit/>
          </a:bodyPr>
          <a:lstStyle/>
          <a:p>
            <a:r>
              <a:rPr lang="sr-Latn-RS" dirty="0"/>
              <a:t>Potrebno je još samo kroz Postman aplikaciju validirati rad samog V4 </a:t>
            </a:r>
            <a:r>
              <a:rPr lang="sr-Latn-RS" i="1" dirty="0"/>
              <a:t>API</a:t>
            </a:r>
            <a:r>
              <a:rPr lang="sr-Latn-RS" dirty="0"/>
              <a:t>-ja, na isti način kako je to do sada bilo rađeno</a:t>
            </a:r>
          </a:p>
          <a:p>
            <a:r>
              <a:rPr lang="sr-Latn-RS" dirty="0"/>
              <a:t>Napomena: sva zelena upozorenja gde je kod podvučen predstavljaju upozorenja da neke od ovih vrednosti mogu biti </a:t>
            </a:r>
            <a:r>
              <a:rPr lang="sr-Latn-RS" i="1" dirty="0"/>
              <a:t>null</a:t>
            </a:r>
          </a:p>
          <a:p>
            <a:r>
              <a:rPr lang="sr-Latn-RS" dirty="0"/>
              <a:t>U našim primerima, to nikad nije slučaj, pa smo upozorenja ignorisali</a:t>
            </a:r>
          </a:p>
          <a:p>
            <a:r>
              <a:rPr lang="sr-Latn-RS" dirty="0"/>
              <a:t>Ovo ipak nije dobra praksa, i na upozorenja treba voditi računa, naročito na ova</a:t>
            </a:r>
          </a:p>
          <a:p>
            <a:r>
              <a:rPr lang="sr-Latn-RS" dirty="0"/>
              <a:t>Radi jednostavnosti, u ovim primerima je to namerno izbegavano kako se ne bi kod bespotrebno širio konceptima koji nisu od važnosti</a:t>
            </a:r>
          </a:p>
          <a:p>
            <a:r>
              <a:rPr lang="sr-Latn-RS" dirty="0"/>
              <a:t>Moguće je takođe isključiti konkretno ove kodove upozorenja, kako ih ne bismo imali, ali to nije preporučljivo raditi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9A63AE0-6315-87DE-4257-8B7349C6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47ED-66AF-A031-E0B5-CF5C92D1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D34F3-42E5-EE51-C9AB-5837AC4CB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D0669-EC68-0541-24B4-2E42B647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82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FAE84-F90C-AED7-9C4F-E4E9481F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4FF9B-F50A-F8B4-3D82-E5B98762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D450F-2BD6-A042-4D0D-0270EDF8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778F6-D16D-30D8-43F9-C39E8038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4D138-883C-7174-9821-A6D9779E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5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3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F8666-82BB-C3F7-BD0E-9EB2C42C2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8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Dalje: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proširiti (engl. </a:t>
            </a:r>
            <a:r>
              <a:rPr lang="sr-Latn-RS" i="1" dirty="0"/>
              <a:t>expand</a:t>
            </a:r>
            <a:r>
              <a:rPr lang="sr-Latn-RS" dirty="0"/>
              <a:t>) folder „Properties“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Otvoriti „</a:t>
            </a:r>
            <a:r>
              <a:rPr lang="sr-Latn-RS" i="1" dirty="0"/>
              <a:t>launchSettings.json</a:t>
            </a:r>
            <a:r>
              <a:rPr lang="sr-Latn-RS" dirty="0"/>
              <a:t>“ i na mestima gde se nalazi </a:t>
            </a:r>
            <a:r>
              <a:rPr lang="sr-Latn-RS" i="1" dirty="0"/>
              <a:t>property</a:t>
            </a:r>
            <a:br>
              <a:rPr lang="sr-Latn-RS" i="1" dirty="0"/>
            </a:br>
            <a:r>
              <a:rPr lang="en-US" dirty="0"/>
              <a:t>“</a:t>
            </a:r>
            <a:r>
              <a:rPr lang="en-US" dirty="0" err="1"/>
              <a:t>launchUrl</a:t>
            </a:r>
            <a:r>
              <a:rPr lang="en-US" dirty="0"/>
              <a:t>”: “</a:t>
            </a:r>
            <a:r>
              <a:rPr lang="en-US" dirty="0" err="1"/>
              <a:t>wheatherforecast</a:t>
            </a:r>
            <a:r>
              <a:rPr lang="en-US" dirty="0"/>
              <a:t>” (</a:t>
            </a:r>
            <a:r>
              <a:rPr lang="en-US" dirty="0" err="1"/>
              <a:t>nalaze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obrisati</a:t>
            </a:r>
            <a:r>
              <a:rPr lang="en-US" dirty="0"/>
              <a:t> </a:t>
            </a:r>
            <a:r>
              <a:rPr lang="en-US" i="1" dirty="0" err="1"/>
              <a:t>wheatherforecast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ostane</a:t>
            </a:r>
            <a:r>
              <a:rPr lang="en-US" dirty="0"/>
              <a:t> </a:t>
            </a:r>
            <a:r>
              <a:rPr lang="en-US" dirty="0" err="1"/>
              <a:t>prazan</a:t>
            </a:r>
            <a:r>
              <a:rPr lang="en-US" dirty="0"/>
              <a:t> string: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launchUrl</a:t>
            </a:r>
            <a:r>
              <a:rPr lang="en-US" dirty="0"/>
              <a:t>”: “”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dirty="0" err="1"/>
              <a:t>Tako</a:t>
            </a:r>
            <a:r>
              <a:rPr lang="sr-Latn-RS" dirty="0"/>
              <a:t>đe, za </a:t>
            </a:r>
            <a:r>
              <a:rPr lang="sr-Latn-RS" i="1" dirty="0"/>
              <a:t>property</a:t>
            </a:r>
            <a:r>
              <a:rPr lang="sr-Latn-RS" dirty="0"/>
              <a:t> </a:t>
            </a:r>
            <a:r>
              <a:rPr lang="en-US" dirty="0"/>
              <a:t>“</a:t>
            </a:r>
            <a:r>
              <a:rPr lang="en-US" dirty="0" err="1"/>
              <a:t>launchBrowser</a:t>
            </a:r>
            <a:r>
              <a:rPr lang="en-US" dirty="0"/>
              <a:t>”, </a:t>
            </a:r>
            <a:r>
              <a:rPr lang="en-US" dirty="0" err="1"/>
              <a:t>postaviti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i="1" dirty="0"/>
              <a:t>false</a:t>
            </a:r>
            <a:r>
              <a:rPr lang="en-US" dirty="0"/>
              <a:t> (</a:t>
            </a:r>
            <a:r>
              <a:rPr lang="en-US" dirty="0" err="1"/>
              <a:t>tako</a:t>
            </a:r>
            <a:r>
              <a:rPr lang="sr-Latn-RS" dirty="0"/>
              <a:t>đe na dva mesta)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sr-Latn-RS" dirty="0"/>
              <a:t>Sačuvati fajl</a:t>
            </a:r>
          </a:p>
          <a:p>
            <a:r>
              <a:rPr lang="sr-Latn-RS" dirty="0"/>
              <a:t>Objašnjenje: </a:t>
            </a:r>
            <a:r>
              <a:rPr lang="sr-Latn-RS" i="1" dirty="0"/>
              <a:t>launchSettings.json</a:t>
            </a:r>
            <a:r>
              <a:rPr lang="sr-Latn-RS" dirty="0"/>
              <a:t> fajl predstavlja konfiguracioni fajl za pokretanje serverske aplikacije – primer gde se ipak </a:t>
            </a:r>
            <a:r>
              <a:rPr lang="sr-Latn-RS" i="1" dirty="0"/>
              <a:t>JSON</a:t>
            </a:r>
            <a:r>
              <a:rPr lang="sr-Latn-RS" dirty="0"/>
              <a:t> i u konfiguracionim fajlovima koristi, a ne </a:t>
            </a:r>
            <a:r>
              <a:rPr lang="sr-Latn-RS" i="1" dirty="0"/>
              <a:t>XML</a:t>
            </a:r>
          </a:p>
          <a:p>
            <a:r>
              <a:rPr lang="sr-Latn-RS" dirty="0"/>
              <a:t>Ovim smo praktično rekli da po pokretanju aplikacije, ona nam ne otvori </a:t>
            </a:r>
            <a:r>
              <a:rPr lang="sr-Latn-RS" i="1" dirty="0"/>
              <a:t>browser</a:t>
            </a:r>
            <a:r>
              <a:rPr lang="sr-Latn-RS" dirty="0"/>
              <a:t> (jer je ovo </a:t>
            </a:r>
            <a:r>
              <a:rPr lang="sr-Latn-RS" i="1" dirty="0"/>
              <a:t>backend</a:t>
            </a:r>
            <a:r>
              <a:rPr lang="sr-Latn-RS" dirty="0"/>
              <a:t> aplikacija – browser nam treba za </a:t>
            </a:r>
            <a:r>
              <a:rPr lang="sr-Latn-RS" i="1" dirty="0"/>
              <a:t>frontend</a:t>
            </a:r>
            <a:r>
              <a:rPr lang="sr-Latn-RS" dirty="0"/>
              <a:t>), i po pokretanju da ne zove </a:t>
            </a:r>
            <a:r>
              <a:rPr lang="sr-Latn-RS" i="1" dirty="0"/>
              <a:t>weatherforecast</a:t>
            </a:r>
            <a:r>
              <a:rPr lang="sr-Latn-RS" dirty="0"/>
              <a:t> jer smo ga obrisali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0CA87-57F3-3128-6DC7-C5ED8BED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CADE-7272-2439-9E0C-52DA8DEC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92A-F9D8-00D2-F992-EC6574FA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4549-F050-AA4F-525F-0FA2146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4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Gde se aplikacija pokreće?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sr-Latn-RS" dirty="0"/>
              <a:t>U ovom konfiguracionom fajlu, takođe možete pronaći </a:t>
            </a:r>
            <a:r>
              <a:rPr lang="sr-Latn-RS" i="1" dirty="0"/>
              <a:t>applicationUrl</a:t>
            </a:r>
            <a:r>
              <a:rPr lang="sr-Latn-RS" dirty="0"/>
              <a:t> </a:t>
            </a:r>
            <a:r>
              <a:rPr lang="sr-Latn-RS" i="1" dirty="0"/>
              <a:t>property</a:t>
            </a:r>
            <a:r>
              <a:rPr lang="sr-Latn-RS" dirty="0"/>
              <a:t>, koji bi trebalo da počinje sa: </a:t>
            </a:r>
            <a:r>
              <a:rPr lang="en-US" dirty="0"/>
              <a:t>“http://localhost”</a:t>
            </a:r>
            <a:endParaRPr lang="sr-Latn-RS" dirty="0"/>
          </a:p>
          <a:p>
            <a:r>
              <a:rPr lang="sr-Latn-RS" dirty="0"/>
              <a:t>Praktično, ovo je domen koji bi se koristio kada želimo da se obratimo našoj serverskoj aplikaciji (važi samo kada je pozivamo sa iste mašine!)</a:t>
            </a:r>
          </a:p>
          <a:p>
            <a:r>
              <a:rPr lang="sr-Latn-RS" dirty="0"/>
              <a:t>Pored domena, nalaziće se i port na kom se aplikacija nalazi</a:t>
            </a:r>
          </a:p>
          <a:p>
            <a:r>
              <a:rPr lang="sr-Latn-RS" dirty="0"/>
              <a:t>Bitno je dakle gledati podešavanje koje se nalazi ispod </a:t>
            </a:r>
            <a:r>
              <a:rPr lang="en-US" dirty="0"/>
              <a:t>“</a:t>
            </a:r>
            <a:r>
              <a:rPr lang="en-US" i="1" dirty="0"/>
              <a:t>profiles</a:t>
            </a:r>
            <a:r>
              <a:rPr lang="en-US" dirty="0"/>
              <a:t>”, a ne </a:t>
            </a:r>
            <a:r>
              <a:rPr lang="en-US" dirty="0" err="1"/>
              <a:t>ispod</a:t>
            </a:r>
            <a:r>
              <a:rPr lang="en-US" dirty="0"/>
              <a:t> “</a:t>
            </a:r>
            <a:r>
              <a:rPr lang="en-US" i="1" dirty="0" err="1"/>
              <a:t>iisSettings</a:t>
            </a:r>
            <a:r>
              <a:rPr lang="en-US" dirty="0"/>
              <a:t>”!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279E60-E990-D3AD-F2A4-9B97D4E8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B3EB-DA31-703A-8A77-204F880B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98209-208B-FF0D-1A48-C15E31EF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67185-E284-A926-1484-00398445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4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Inicijalne izmene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sr-Latn-RS" dirty="0"/>
              <a:t>Dalje:</a:t>
            </a:r>
          </a:p>
          <a:p>
            <a:pPr marL="800100" lvl="1" indent="-342900">
              <a:buFont typeface="+mj-lt"/>
              <a:buAutoNum type="arabicPeriod" startAt="7"/>
            </a:pPr>
            <a:r>
              <a:rPr lang="sr-Latn-RS" dirty="0"/>
              <a:t>U </a:t>
            </a:r>
            <a:r>
              <a:rPr lang="sr-Latn-RS" i="1" dirty="0"/>
              <a:t>Solution Explorer</a:t>
            </a:r>
            <a:r>
              <a:rPr lang="sr-Latn-RS" dirty="0"/>
              <a:t>-u, otvoriti fajl </a:t>
            </a:r>
            <a:r>
              <a:rPr lang="en-US" dirty="0"/>
              <a:t>“</a:t>
            </a:r>
            <a:r>
              <a:rPr lang="en-US" i="1" dirty="0" err="1"/>
              <a:t>Program.cs</a:t>
            </a:r>
            <a:r>
              <a:rPr lang="en-US" dirty="0"/>
              <a:t>”</a:t>
            </a:r>
          </a:p>
          <a:p>
            <a:pPr marL="800100" lvl="1" indent="-342900">
              <a:buFont typeface="+mj-lt"/>
              <a:buAutoNum type="arabicPeriod" startAt="7"/>
            </a:pP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 dirty="0"/>
              <a:t>ćeg slajda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538C4-D7B6-199E-F585-181C8ABC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20CC-F277-A2B7-D06E-403E4511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C709-E465-97E5-E40A-671C93EE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4F361-C629-8199-E5EA-EFE80834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1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509C-6960-E75C-A801-2705EA64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723"/>
          </a:xfrm>
        </p:spPr>
        <p:txBody>
          <a:bodyPr/>
          <a:lstStyle/>
          <a:p>
            <a:r>
              <a:rPr lang="sr-Latn-RS" dirty="0"/>
              <a:t>Propratni primer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234A-481C-0AB9-73B2-C2E4A71FB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5873"/>
            <a:ext cx="8596668" cy="4665490"/>
          </a:xfrm>
        </p:spPr>
        <p:txBody>
          <a:bodyPr/>
          <a:lstStyle/>
          <a:p>
            <a:r>
              <a:rPr lang="sr-Latn-RS" dirty="0"/>
              <a:t>Za ovu prezentaciju, postoji propratni primer „StarwoodBackend“, u kom se nalazi kompletan kod i projekat koji je vođen ovom prezentacijom</a:t>
            </a:r>
          </a:p>
          <a:p>
            <a:r>
              <a:rPr lang="sr-Latn-RS" dirty="0"/>
              <a:t>Preporuka je da dok pratite prezentaciju, sami pokušavate da pratite korake iz prezentacije i pišete pokazan kod</a:t>
            </a:r>
          </a:p>
          <a:p>
            <a:r>
              <a:rPr lang="sr-Latn-RS" dirty="0"/>
              <a:t>Preporuka je da </a:t>
            </a:r>
            <a:r>
              <a:rPr lang="sr-Latn-RS" i="1" dirty="0"/>
              <a:t>XML</a:t>
            </a:r>
            <a:r>
              <a:rPr lang="sr-Latn-RS" dirty="0"/>
              <a:t> fajlove koji budu kreirani u ovoj prezentaciji kopirate iz ovog projekta</a:t>
            </a:r>
          </a:p>
          <a:p>
            <a:r>
              <a:rPr lang="sr-Latn-RS" dirty="0"/>
              <a:t>Ukoliko Vam neki deo koda ne radi, zavirite u konkretan fajl iz priloženog projekta</a:t>
            </a:r>
          </a:p>
          <a:p>
            <a:r>
              <a:rPr lang="sr-Latn-RS" dirty="0"/>
              <a:t>Prvi primer sa </a:t>
            </a:r>
            <a:r>
              <a:rPr lang="sr-Latn-RS" i="1" dirty="0"/>
              <a:t>XML</a:t>
            </a:r>
            <a:r>
              <a:rPr lang="sr-Latn-RS" dirty="0"/>
              <a:t>-om neće imati detaljno objašnjen kod – koji je inače jednostavan, drugi primer, koji je malo kompleksniji, ima detaljna objašnjenja svake linije i ilustruje način kako se praktično </a:t>
            </a:r>
            <a:r>
              <a:rPr lang="sr-Latn-RS" i="1" dirty="0"/>
              <a:t>XML</a:t>
            </a:r>
            <a:r>
              <a:rPr lang="sr-Latn-RS" dirty="0"/>
              <a:t> u </a:t>
            </a:r>
            <a:r>
              <a:rPr lang="sr-Latn-RS" i="1" dirty="0"/>
              <a:t>.NET</a:t>
            </a:r>
            <a:r>
              <a:rPr lang="sr-Latn-RS" dirty="0"/>
              <a:t>-u koristi</a:t>
            </a:r>
          </a:p>
          <a:p>
            <a:r>
              <a:rPr lang="sr-Latn-RS" dirty="0"/>
              <a:t>Preporuka je da ne nastavljate dalje dok dobro ne razumete svaki detalj tekućeg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2E7CB-F4D8-22D6-09C8-8AA47002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C8ED-6A65-CF25-A732-6102A858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54AF8-AD06-BCAD-A958-2CC71881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en-US" i="1" dirty="0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8596668" cy="4599424"/>
          </a:xfrm>
        </p:spPr>
        <p:txBody>
          <a:bodyPr>
            <a:normAutofit/>
          </a:bodyPr>
          <a:lstStyle/>
          <a:p>
            <a:r>
              <a:rPr lang="en-US" dirty="0" err="1"/>
              <a:t>Dodate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nisu</a:t>
            </a:r>
            <a:r>
              <a:rPr lang="en-US" dirty="0"/>
              <a:t> od </a:t>
            </a:r>
            <a:r>
              <a:rPr lang="en-US" dirty="0" err="1"/>
              <a:t>interesa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</a:t>
            </a:r>
            <a:r>
              <a:rPr lang="sr-Latn-RS" dirty="0"/>
              <a:t>će biti dodatno objašnjene</a:t>
            </a:r>
          </a:p>
          <a:p>
            <a:r>
              <a:rPr lang="sr-Latn-RS" dirty="0"/>
              <a:t>Ukratko, u pitanju je odgovarajuća zaštitna mera koja se ovim dvema linijama uklanja, kako bi našu </a:t>
            </a:r>
            <a:r>
              <a:rPr lang="sr-Latn-RS" i="1" dirty="0"/>
              <a:t>backend</a:t>
            </a:r>
            <a:r>
              <a:rPr lang="sr-Latn-RS" dirty="0"/>
              <a:t> aplikaciju mogla bilo koja </a:t>
            </a:r>
            <a:r>
              <a:rPr lang="sr-Latn-RS" i="1" dirty="0"/>
              <a:t>frontend</a:t>
            </a:r>
            <a:r>
              <a:rPr lang="sr-Latn-RS" dirty="0"/>
              <a:t> aplikacija zvati (što uključuje i našu)</a:t>
            </a:r>
          </a:p>
          <a:p>
            <a:r>
              <a:rPr lang="sr-Latn-RS" dirty="0"/>
              <a:t>Inače, skraćenica je od: „</a:t>
            </a:r>
            <a:r>
              <a:rPr lang="sr-Latn-RS" i="1" dirty="0"/>
              <a:t>Cross-Origin Resource Sharing</a:t>
            </a:r>
            <a:r>
              <a:rPr lang="sr-Latn-RS" dirty="0"/>
              <a:t>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U ovom momentu, možemo ukratko opisati šta je to sve što se nalazi u aplikaciji</a:t>
            </a:r>
          </a:p>
          <a:p>
            <a:r>
              <a:rPr lang="sr-Latn-RS" dirty="0"/>
              <a:t>Što se </a:t>
            </a:r>
            <a:r>
              <a:rPr lang="sr-Latn-RS" i="1" dirty="0"/>
              <a:t>Connected Services</a:t>
            </a:r>
            <a:r>
              <a:rPr lang="sr-Latn-RS" dirty="0"/>
              <a:t> tiče, ovu opciju nećemo koristiti (praktično je možemo ignorisati)</a:t>
            </a:r>
          </a:p>
          <a:p>
            <a:r>
              <a:rPr lang="sr-Latn-RS" dirty="0"/>
              <a:t>Pod </a:t>
            </a:r>
            <a:r>
              <a:rPr lang="sr-Latn-RS" i="1" dirty="0"/>
              <a:t>Dependencies</a:t>
            </a:r>
            <a:r>
              <a:rPr lang="sr-Latn-RS" dirty="0"/>
              <a:t> se nalaze stvari od kojih naša aplikacija zavisi (npr. pri kreiranju projekta, naveli smo </a:t>
            </a:r>
            <a:r>
              <a:rPr lang="sr-Latn-RS" i="1" dirty="0"/>
              <a:t>.NET 6.0</a:t>
            </a:r>
            <a:r>
              <a:rPr lang="sr-Latn-RS" dirty="0"/>
              <a:t>) – ovde je već sve podešeno (takođe možemo ignorisati)</a:t>
            </a:r>
          </a:p>
          <a:p>
            <a:r>
              <a:rPr lang="sr-Latn-RS" i="1" dirty="0"/>
              <a:t>launchSettings.json</a:t>
            </a:r>
            <a:r>
              <a:rPr lang="sr-Latn-RS" dirty="0"/>
              <a:t> smo već podesili i njega na dalje nećemo koristiti (ponovo, ignorišemo)</a:t>
            </a:r>
          </a:p>
          <a:p>
            <a:r>
              <a:rPr lang="sr-Latn-RS" i="1" dirty="0"/>
              <a:t>appsettings.json</a:t>
            </a:r>
            <a:r>
              <a:rPr lang="sr-Latn-RS" dirty="0"/>
              <a:t> je takođe jedan konfiguracioni fajl koji nam ponovo nije od interesa (ignorišemo)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Sve što nam dakle preostaje od interesa jeste </a:t>
            </a:r>
            <a:r>
              <a:rPr lang="sr-Latn-RS" i="1" dirty="0"/>
              <a:t>Controllers</a:t>
            </a:r>
            <a:r>
              <a:rPr lang="sr-Latn-RS" dirty="0"/>
              <a:t> folder koji je inače prazan, i </a:t>
            </a:r>
            <a:r>
              <a:rPr lang="sr-Latn-RS" i="1" dirty="0"/>
              <a:t>Program.cs</a:t>
            </a:r>
            <a:endParaRPr lang="sr-Latn-RS" dirty="0"/>
          </a:p>
          <a:p>
            <a:r>
              <a:rPr lang="sr-Latn-RS" dirty="0"/>
              <a:t>Ranije smo već videli da je </a:t>
            </a:r>
            <a:r>
              <a:rPr lang="sr-Latn-RS" i="1" dirty="0"/>
              <a:t>Program.cs</a:t>
            </a:r>
            <a:r>
              <a:rPr lang="sr-Latn-RS" dirty="0"/>
              <a:t> jednostavan fajl gde se zapravo nalazi </a:t>
            </a:r>
            <a:r>
              <a:rPr lang="sr-Latn-RS" i="1" dirty="0"/>
              <a:t>Main</a:t>
            </a:r>
            <a:r>
              <a:rPr lang="sr-Latn-RS" dirty="0"/>
              <a:t> funkcija</a:t>
            </a:r>
          </a:p>
          <a:p>
            <a:r>
              <a:rPr lang="sr-Latn-RS" i="1" dirty="0"/>
              <a:t>Backend web servis</a:t>
            </a:r>
            <a:r>
              <a:rPr lang="sr-Latn-RS" dirty="0"/>
              <a:t> se apsolutno može smatrati kao jedna </a:t>
            </a:r>
            <a:r>
              <a:rPr lang="sr-Latn-RS" u="sng" dirty="0"/>
              <a:t>konzolna</a:t>
            </a:r>
            <a:r>
              <a:rPr lang="sr-Latn-RS" dirty="0"/>
              <a:t> aplikacija, i ovde je njen početak</a:t>
            </a:r>
          </a:p>
          <a:p>
            <a:r>
              <a:rPr lang="sr-Latn-RS" dirty="0"/>
              <a:t>Ako pokrenete program: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Zaista će se i pokrenuti jedna konzola koja neće prestajati da radi dok je ručno ne stopiramo</a:t>
            </a:r>
          </a:p>
          <a:p>
            <a:pPr marL="0" indent="0">
              <a:buNone/>
            </a:pP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A4C1-8CA0-A5DA-CC81-A088233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74" y="3944076"/>
            <a:ext cx="2911929" cy="9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Već je rečeno da </a:t>
            </a:r>
            <a:r>
              <a:rPr lang="sr-Latn-RS" i="1" dirty="0"/>
              <a:t>backend web servisi</a:t>
            </a:r>
            <a:r>
              <a:rPr lang="sr-Latn-RS" dirty="0"/>
              <a:t> praktično nemaju neki grafički </a:t>
            </a:r>
            <a:r>
              <a:rPr lang="sr-Latn-RS" i="1" dirty="0"/>
              <a:t>UI</a:t>
            </a:r>
            <a:r>
              <a:rPr lang="sr-Latn-RS" dirty="0"/>
              <a:t>, zato je se i često pokreću kao konzolne aplikacije (ili čak kao pozadinski procesi čak i bez konzole!)</a:t>
            </a:r>
          </a:p>
          <a:p>
            <a:r>
              <a:rPr lang="sr-Latn-RS" dirty="0"/>
              <a:t>Za razliku od običnih konzolnih aplikacija, program ne prestaje sa radom kada se </a:t>
            </a:r>
            <a:r>
              <a:rPr lang="sr-Latn-RS" i="1" dirty="0"/>
              <a:t>Main</a:t>
            </a:r>
            <a:r>
              <a:rPr lang="sr-Latn-RS" dirty="0"/>
              <a:t> funkcija završi</a:t>
            </a:r>
          </a:p>
          <a:p>
            <a:r>
              <a:rPr lang="sr-Latn-RS" dirty="0"/>
              <a:t>Ideja je da beskonačno traje (dok se ručno ne zaustavi), a dok traje, može da prima zahteve i opslužuje ih</a:t>
            </a:r>
          </a:p>
          <a:p>
            <a:r>
              <a:rPr lang="sr-Latn-RS" dirty="0"/>
              <a:t>U </a:t>
            </a:r>
            <a:r>
              <a:rPr lang="sr-Latn-RS" i="1" dirty="0"/>
              <a:t>Program.cs</a:t>
            </a:r>
            <a:r>
              <a:rPr lang="sr-Latn-RS" dirty="0"/>
              <a:t> fajlu se praktično mogu dodavati razne funkcionalnosti koje </a:t>
            </a:r>
            <a:r>
              <a:rPr lang="sr-Latn-RS" i="1" dirty="0"/>
              <a:t>ASP.NET</a:t>
            </a:r>
            <a:r>
              <a:rPr lang="sr-Latn-RS" dirty="0"/>
              <a:t> tehnologija pruža, ali nama ipak za sad ništa neće trebati, tako da smo i sa ovim fajlom završili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8CBC-0EE3-EE2E-0DA7-64C8D832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Opis aplikacije u trenutnom stanju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5723-0A22-0E4E-E172-E595E6D7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1938"/>
            <a:ext cx="6297612" cy="4599424"/>
          </a:xfrm>
        </p:spPr>
        <p:txBody>
          <a:bodyPr>
            <a:normAutofit/>
          </a:bodyPr>
          <a:lstStyle/>
          <a:p>
            <a:r>
              <a:rPr lang="sr-Latn-RS" dirty="0"/>
              <a:t>Praktično, sve što je nama od interesa jeste </a:t>
            </a:r>
            <a:r>
              <a:rPr lang="sr-Latn-RS" i="1" dirty="0"/>
              <a:t>Controllers</a:t>
            </a:r>
            <a:r>
              <a:rPr lang="sr-Latn-RS" dirty="0"/>
              <a:t> folder, koji je prazan!</a:t>
            </a:r>
          </a:p>
          <a:p>
            <a:r>
              <a:rPr lang="sr-Latn-RS" dirty="0"/>
              <a:t>U ovom folderu, dodavaćemo tzv. kontrolerske klase – odnosno kontrolere koje imaju sposobnost primanja zahteva, zatim ih obrađuju i šalju rezultate nazad kroz odgovore</a:t>
            </a:r>
          </a:p>
          <a:p>
            <a:r>
              <a:rPr lang="sr-Latn-RS" dirty="0"/>
              <a:t>Praktično, moguće je da imamo samo jedan kontroler u celoj aplikaciji, ali to nije preporučljivo</a:t>
            </a:r>
          </a:p>
          <a:p>
            <a:r>
              <a:rPr lang="sr-Latn-RS" dirty="0"/>
              <a:t>Neka analogija se može povući sa tim da nemate ni jednu funkciju u programu, već da ceo program napišete u </a:t>
            </a:r>
            <a:r>
              <a:rPr lang="sr-Latn-RS" i="1" dirty="0"/>
              <a:t>Main</a:t>
            </a:r>
            <a:r>
              <a:rPr lang="sr-Latn-RS" dirty="0"/>
              <a:t>-u, što nije preporučljivo</a:t>
            </a:r>
          </a:p>
          <a:p>
            <a:r>
              <a:rPr lang="sr-Latn-RS" dirty="0"/>
              <a:t>Ipak, za kratke programe, imaćemo primere sa svega jednim kontrolerom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F7-5ECC-C180-A939-BD02515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71AD-149F-C99A-6DDF-FE518A4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0C6C-43B7-3B07-E03C-FA90DE2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F5A44-1E63-B0BC-5F13-3C05C576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7" y="1662788"/>
            <a:ext cx="329611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9505-DA07-DCF1-DC3E-1EBC8EC9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Kontroleri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4516-DD19-D4FE-DF20-CF272729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5223"/>
            <a:ext cx="8596668" cy="4696139"/>
          </a:xfrm>
        </p:spPr>
        <p:txBody>
          <a:bodyPr>
            <a:normAutofit/>
          </a:bodyPr>
          <a:lstStyle/>
          <a:p>
            <a:r>
              <a:rPr lang="sr-Latn-RS" dirty="0"/>
              <a:t>Kontroleri predstavljaju jedinice (klase) koje u sebi sadrže konkretne akcije (metode)</a:t>
            </a:r>
          </a:p>
          <a:p>
            <a:r>
              <a:rPr lang="sr-Latn-RS" dirty="0"/>
              <a:t>Uopšteno u objektnom programiranju, klasa sama po sebi ne vrši nikakvu funkcionalnost, ali, poziv njenih metoda praktično obavlja neku funkcionalnost</a:t>
            </a:r>
          </a:p>
          <a:p>
            <a:r>
              <a:rPr lang="sr-Latn-RS" dirty="0"/>
              <a:t>U slučaju kontrolerske klase, njene metode praktično predstavljaju ranije opisane akcije koje upravo izvršavaju odgovarajuću funkcionalnost</a:t>
            </a:r>
          </a:p>
          <a:p>
            <a:r>
              <a:rPr lang="sr-Latn-RS" dirty="0"/>
              <a:t>Ovde, </a:t>
            </a:r>
            <a:r>
              <a:rPr lang="sr-Latn-RS" i="1" dirty="0"/>
              <a:t>ASP.NET</a:t>
            </a:r>
            <a:r>
              <a:rPr lang="sr-Latn-RS" dirty="0"/>
              <a:t> kao </a:t>
            </a:r>
            <a:r>
              <a:rPr lang="sr-Latn-RS" i="1" dirty="0"/>
              <a:t>framework</a:t>
            </a:r>
            <a:r>
              <a:rPr lang="sr-Latn-RS" dirty="0"/>
              <a:t> koji koristimo je u stanju da prepozna kada stigne zahtev od klijenta, koju akciju od kog kontrolera treba da pozove i prosledi relevantne podatke iz samog zahteva</a:t>
            </a:r>
          </a:p>
          <a:p>
            <a:r>
              <a:rPr lang="sr-Latn-RS" dirty="0"/>
              <a:t>Za to, potrebno je da samom </a:t>
            </a:r>
            <a:r>
              <a:rPr lang="sr-Latn-RS" i="1" dirty="0"/>
              <a:t>framework</a:t>
            </a:r>
            <a:r>
              <a:rPr lang="sr-Latn-RS" dirty="0"/>
              <a:t>-u malo pomognemo</a:t>
            </a:r>
          </a:p>
          <a:p>
            <a:r>
              <a:rPr lang="sr-Latn-RS" dirty="0"/>
              <a:t>Dakle, praktično odgovarajućim </a:t>
            </a:r>
            <a:r>
              <a:rPr lang="sr-Latn-RS" i="1" dirty="0"/>
              <a:t>HTTP</a:t>
            </a:r>
            <a:r>
              <a:rPr lang="sr-Latn-RS" dirty="0"/>
              <a:t> zahtevom (npr. iz Postman-a, ili pomoću </a:t>
            </a:r>
            <a:r>
              <a:rPr lang="sr-Latn-RS" i="1" dirty="0"/>
              <a:t>fetch API</a:t>
            </a:r>
            <a:r>
              <a:rPr lang="sr-Latn-RS" dirty="0"/>
              <a:t>-ja) sa klijentkse strane, praktično pozivamo odgovarajuću akciju (metodu) odgovarajućeg kontrolera (klase)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ED9-2DAD-B06C-9F9D-D61A4BDD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E6AF-E9A9-96AB-0C87-F72E5556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5EC0-B824-65E0-2C1A-60163274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3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D561-3C1E-A4B6-62B0-78FFC116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Dodavanje novog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4825-490E-30E6-1A61-E94983D1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0539"/>
            <a:ext cx="8596668" cy="4370824"/>
          </a:xfrm>
        </p:spPr>
        <p:txBody>
          <a:bodyPr/>
          <a:lstStyle/>
          <a:p>
            <a:r>
              <a:rPr lang="sr-Latn-RS" dirty="0"/>
              <a:t>Dodavanje novog kontrolera je prilično jednostavno</a:t>
            </a:r>
          </a:p>
          <a:p>
            <a:r>
              <a:rPr lang="sr-Latn-RS" dirty="0"/>
              <a:t>Bitno je samo da se doda </a:t>
            </a:r>
            <a:r>
              <a:rPr lang="sr-Latn-RS" i="1" dirty="0"/>
              <a:t>API</a:t>
            </a:r>
            <a:r>
              <a:rPr lang="sr-Latn-RS" dirty="0"/>
              <a:t> kontroler, a ne </a:t>
            </a:r>
            <a:r>
              <a:rPr lang="sr-Latn-RS" i="1" dirty="0"/>
              <a:t>MVC</a:t>
            </a:r>
            <a:r>
              <a:rPr lang="sr-Latn-RS" dirty="0"/>
              <a:t> kontroler</a:t>
            </a:r>
          </a:p>
          <a:p>
            <a:r>
              <a:rPr lang="sr-Latn-RS" dirty="0"/>
              <a:t>Najjednostavnije je krenuti od praznog kontrolera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7F95-F7DF-349C-724A-373E7C97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B6466-E54A-E3A0-F4CA-92CFBBD4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D42B-306B-F3AA-D34B-DCF8032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2C266C-B12E-31EA-4D3E-BCB86B0EC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770B-8621-FC6F-D841-12E3D445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26341-78C7-7A53-A961-58787C83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A5B84-CA73-B581-819B-2DFA458E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4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64DCDA-A173-C93F-744E-CF40A7B1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72" y="1131994"/>
            <a:ext cx="665273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6954-104F-375D-0EDE-A69DBFCF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AF8B-F58C-02D5-1849-18B331AB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36ABE-9EB4-36B6-2B2F-80E5EAA7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11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E9E98-F158-B1CA-5C56-4CEF760E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4B22-7D52-D8FF-381C-FC24FB81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9B496-0D4A-5A5E-1D3B-B0212D80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35EB-CE14-BCD1-A46A-3B472DF8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8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727"/>
          </a:xfrm>
        </p:spPr>
        <p:txBody>
          <a:bodyPr/>
          <a:lstStyle/>
          <a:p>
            <a:r>
              <a:rPr lang="en-US" i="1" dirty="0"/>
              <a:t>Starwood app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577"/>
            <a:ext cx="8596668" cy="4414785"/>
          </a:xfrm>
        </p:spPr>
        <p:txBody>
          <a:bodyPr/>
          <a:lstStyle/>
          <a:p>
            <a:r>
              <a:rPr lang="sr-Latn-RS" dirty="0"/>
              <a:t>Želimo da razvijemo Web aplikaciju za rad sa filmovima</a:t>
            </a:r>
          </a:p>
          <a:p>
            <a:r>
              <a:rPr lang="sr-Latn-RS" dirty="0"/>
              <a:t>Kao i ranije, nazvaćemo aplilkaciju </a:t>
            </a:r>
            <a:r>
              <a:rPr lang="sr-Latn-RS" i="1" dirty="0"/>
              <a:t>Starwood</a:t>
            </a:r>
            <a:endParaRPr lang="sr-Latn-RS" dirty="0"/>
          </a:p>
          <a:p>
            <a:r>
              <a:rPr lang="sr-Latn-RS" dirty="0"/>
              <a:t>Prvenstveno ćemo razviti </a:t>
            </a:r>
            <a:r>
              <a:rPr lang="sr-Latn-RS" i="1" dirty="0"/>
              <a:t>backend</a:t>
            </a:r>
            <a:r>
              <a:rPr lang="sr-Latn-RS" dirty="0"/>
              <a:t> deo koristeći </a:t>
            </a:r>
            <a:r>
              <a:rPr lang="sr-Latn-RS" i="1" dirty="0"/>
              <a:t>ASP.NET</a:t>
            </a:r>
            <a:r>
              <a:rPr lang="sr-Latn-RS" dirty="0"/>
              <a:t> tehnologiju</a:t>
            </a:r>
          </a:p>
          <a:p>
            <a:r>
              <a:rPr lang="sr-Latn-RS" dirty="0"/>
              <a:t>Za početak, </a:t>
            </a:r>
            <a:r>
              <a:rPr lang="sr-Latn-RS" i="1" dirty="0"/>
              <a:t>backend</a:t>
            </a:r>
            <a:r>
              <a:rPr lang="sr-Latn-RS" dirty="0"/>
              <a:t> aplikacija treba da obezbedi svega dve funkcionalnosti: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 </a:t>
            </a:r>
            <a:r>
              <a:rPr lang="en-US" dirty="0" err="1"/>
              <a:t>javi</a:t>
            </a:r>
            <a:r>
              <a:rPr lang="en-US" dirty="0"/>
              <a:t> koji je </a:t>
            </a:r>
            <a:r>
              <a:rPr lang="en-US" dirty="0" err="1"/>
              <a:t>najpopularniji</a:t>
            </a:r>
            <a:r>
              <a:rPr lang="en-US" dirty="0"/>
              <a:t> film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(</a:t>
            </a:r>
            <a:r>
              <a:rPr lang="en-US" i="1" dirty="0"/>
              <a:t>most popular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 </a:t>
            </a:r>
            <a:r>
              <a:rPr lang="en-US" dirty="0" err="1"/>
              <a:t>javi</a:t>
            </a:r>
            <a:r>
              <a:rPr lang="en-US" dirty="0"/>
              <a:t> </a:t>
            </a:r>
            <a:r>
              <a:rPr lang="en-US" dirty="0" err="1"/>
              <a:t>zadat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6) </a:t>
            </a:r>
            <a:r>
              <a:rPr lang="en-US" dirty="0" err="1"/>
              <a:t>filmova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poslednjih</a:t>
            </a:r>
            <a:r>
              <a:rPr lang="en-US" dirty="0"/>
              <a:t> par </a:t>
            </a:r>
            <a:r>
              <a:rPr lang="en-US" dirty="0" err="1"/>
              <a:t>nedelja</a:t>
            </a:r>
            <a:r>
              <a:rPr lang="en-US" dirty="0"/>
              <a:t> </a:t>
            </a:r>
            <a:r>
              <a:rPr lang="sr-Latn-RS" dirty="0"/>
              <a:t>„u trendu“ (</a:t>
            </a:r>
            <a:r>
              <a:rPr lang="sr-Latn-RS" i="1" dirty="0"/>
              <a:t>trending</a:t>
            </a:r>
            <a:r>
              <a:rPr lang="sr-Latn-RS" dirty="0"/>
              <a:t>)</a:t>
            </a:r>
          </a:p>
          <a:p>
            <a:r>
              <a:rPr lang="sr-Latn-RS" dirty="0"/>
              <a:t>Naravno, podatke koje će </a:t>
            </a:r>
            <a:r>
              <a:rPr lang="sr-Latn-RS" i="1" dirty="0"/>
              <a:t>backend</a:t>
            </a:r>
            <a:r>
              <a:rPr lang="sr-Latn-RS" dirty="0"/>
              <a:t> aplikacija vraćati (odnosno konkretne filmove) neće biti stvarni, već će biti </a:t>
            </a:r>
            <a:r>
              <a:rPr lang="sr-Latn-RS" i="1" dirty="0"/>
              <a:t>hardcode</a:t>
            </a:r>
            <a:r>
              <a:rPr lang="sr-Latn-RS" dirty="0"/>
              <a:t>-oveni (zakucani), da aplikacija uvek iste vraća – ovaj deo nas trenutno ne zanima</a:t>
            </a:r>
          </a:p>
          <a:p>
            <a:r>
              <a:rPr lang="sr-Latn-RS" dirty="0"/>
              <a:t>Npr. neka najpopularniji film uvek bude „The Shawshank Redemption“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C8CF7-CBEC-02CD-2109-4B0B7344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113FC-B568-9AA5-1461-A5D5C768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9551-257B-0B2A-A06F-1C844426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910FB-95CB-E274-CB20-10F7E80E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3584A7-64A2-9772-04D8-48B6876262CC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Prazna kontrolerska klasa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61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Ruta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39"/>
          </a:xfrm>
        </p:spPr>
        <p:txBody>
          <a:bodyPr/>
          <a:lstStyle/>
          <a:p>
            <a:r>
              <a:rPr lang="sr-Latn-RS" dirty="0"/>
              <a:t>Iznad same klase, može se videti atribut:</a:t>
            </a: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/[controller]"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  <a:endParaRPr lang="en-US" dirty="0"/>
          </a:p>
          <a:p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umesto</a:t>
            </a:r>
            <a:r>
              <a:rPr lang="en-US" dirty="0"/>
              <a:t> [controller] (</a:t>
            </a:r>
            <a:r>
              <a:rPr lang="en-US" dirty="0" err="1"/>
              <a:t>uklju</a:t>
            </a:r>
            <a:r>
              <a:rPr lang="sr-Latn-RS" dirty="0"/>
              <a:t>čujući i uglaste zagrade) staviti recimo </a:t>
            </a:r>
            <a:r>
              <a:rPr lang="sr-Latn-RS" i="1" dirty="0"/>
              <a:t>movies</a:t>
            </a:r>
            <a:r>
              <a:rPr lang="sr-Latn-RS" dirty="0"/>
              <a:t>: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[Route(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sr-Latn-RS" dirty="0">
                <a:solidFill>
                  <a:srgbClr val="A31515"/>
                </a:solidFill>
                <a:latin typeface="Cascadia Mono" panose="020B0609020000020004" pitchFamily="49" charset="0"/>
              </a:rPr>
              <a:t>movies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  <a:r>
              <a:rPr lang="sr-Latn-RS" dirty="0"/>
              <a:t> - mada ovom izmenom ništa ne postižemo</a:t>
            </a:r>
          </a:p>
          <a:p>
            <a:r>
              <a:rPr lang="sr-Latn-RS" dirty="0"/>
              <a:t>Praktično, ovo nam govori putanju koju klijentska aplikacija treba da navede u pozivu (tj. slanjem zahteva), ukoliko želi da pogodi baš ovaj kontroler</a:t>
            </a:r>
          </a:p>
          <a:p>
            <a:r>
              <a:rPr lang="sr-Latn-RS" dirty="0"/>
              <a:t>Dakle, iz </a:t>
            </a:r>
            <a:r>
              <a:rPr lang="sr-Latn-RS" i="1" dirty="0"/>
              <a:t>launchSettings.json</a:t>
            </a:r>
            <a:r>
              <a:rPr lang="sr-Latn-RS" dirty="0"/>
              <a:t> smo videli da nam se aplikacija nalazi na:</a:t>
            </a:r>
            <a:br>
              <a:rPr lang="sr-Latn-RS" dirty="0"/>
            </a:br>
            <a:r>
              <a:rPr lang="en-US" dirty="0"/>
              <a:t>"http://localhost:5135"</a:t>
            </a:r>
            <a:r>
              <a:rPr lang="sr-Latn-RS" dirty="0"/>
              <a:t>, stoga, svi zahtevi koji se šalju na</a:t>
            </a:r>
            <a:br>
              <a:rPr lang="sr-Latn-RS" dirty="0"/>
            </a:br>
            <a:r>
              <a:rPr lang="en-US" dirty="0"/>
              <a:t>"http://localhost:5135</a:t>
            </a:r>
            <a:r>
              <a:rPr lang="sr-Latn-RS" dirty="0"/>
              <a:t>/api/movies</a:t>
            </a:r>
            <a:r>
              <a:rPr lang="en-US" dirty="0"/>
              <a:t>" </a:t>
            </a:r>
            <a:r>
              <a:rPr lang="sr-Latn-RS" dirty="0"/>
              <a:t>praktično gađaju upravo ovaj kontroler, tj ovu klasu</a:t>
            </a:r>
          </a:p>
          <a:p>
            <a:r>
              <a:rPr lang="sr-Latn-RS" dirty="0"/>
              <a:t>Međutim, ovakav zahtev ipak ne bi pogodio ni jednu akciju (doduše, trenutno ni nemamo ni jednu akciju!)</a:t>
            </a:r>
          </a:p>
          <a:p>
            <a:r>
              <a:rPr lang="sr-Latn-RS" dirty="0"/>
              <a:t>Potrebno je da dodamo metodu koju bi klijentske aplikacije mogle da zovu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FDE0DF-FE6B-7B45-45C2-701712BEA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3712-F701-97FA-953D-E4634249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7F029-BE43-20D0-6C7E-07ADAA47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1357-27A6-994A-82AA-9B56DEEE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6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39"/>
          </a:xfrm>
        </p:spPr>
        <p:txBody>
          <a:bodyPr/>
          <a:lstStyle/>
          <a:p>
            <a:r>
              <a:rPr lang="sr-Latn-RS" dirty="0"/>
              <a:t>Praktično, dodali smo novu akciju (metodu) kontrolera (klase) koja je veoma jednostavna: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Objašnjene: atribut </a:t>
            </a:r>
            <a:r>
              <a:rPr lang="sr-Latn-RS" i="1" dirty="0"/>
              <a:t>HttpGet</a:t>
            </a:r>
            <a:r>
              <a:rPr lang="sr-Latn-RS" dirty="0"/>
              <a:t> sugeriše da se metoda može pozvati samo kada klijent šalje </a:t>
            </a:r>
            <a:r>
              <a:rPr lang="sr-Latn-RS" i="1" dirty="0"/>
              <a:t>GET</a:t>
            </a:r>
            <a:r>
              <a:rPr lang="sr-Latn-RS" dirty="0"/>
              <a:t> zahtev</a:t>
            </a:r>
          </a:p>
          <a:p>
            <a:r>
              <a:rPr lang="sr-Latn-RS" dirty="0"/>
              <a:t>Kada pogodi sam kontroler, ako se u </a:t>
            </a:r>
            <a:r>
              <a:rPr lang="sr-Latn-RS" i="1" dirty="0"/>
              <a:t>URL</a:t>
            </a:r>
            <a:r>
              <a:rPr lang="sr-Latn-RS" dirty="0"/>
              <a:t>-u u nastavku nalazi „most-popular“, poziva se ova metoda</a:t>
            </a:r>
          </a:p>
          <a:p>
            <a:r>
              <a:rPr lang="sr-Latn-RS" dirty="0"/>
              <a:t>Drugim rečima, ako je </a:t>
            </a:r>
            <a:r>
              <a:rPr lang="sr-Latn-RS" i="1" dirty="0"/>
              <a:t>URL</a:t>
            </a:r>
            <a:r>
              <a:rPr lang="sr-Latn-RS" dirty="0"/>
              <a:t>: </a:t>
            </a:r>
            <a:r>
              <a:rPr lang="en-US" dirty="0"/>
              <a:t>"http://localhost:5135</a:t>
            </a:r>
            <a:r>
              <a:rPr lang="sr-Latn-RS" dirty="0"/>
              <a:t>/api/movies/most-popular</a:t>
            </a:r>
            <a:r>
              <a:rPr lang="en-US" dirty="0"/>
              <a:t>"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2224281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99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19939"/>
            <a:ext cx="8596668" cy="3421423"/>
          </a:xfrm>
        </p:spPr>
        <p:txBody>
          <a:bodyPr>
            <a:normAutofit/>
          </a:bodyPr>
          <a:lstStyle/>
          <a:p>
            <a:r>
              <a:rPr lang="sr-Latn-RS" dirty="0"/>
              <a:t>Metoda je sama po sebi jednostavna, a kao povratni tip definiše da vraća </a:t>
            </a:r>
            <a:r>
              <a:rPr lang="sr-Latn-RS" i="1" dirty="0"/>
              <a:t>string</a:t>
            </a:r>
            <a:endParaRPr lang="sr-Latn-RS" dirty="0"/>
          </a:p>
          <a:p>
            <a:r>
              <a:rPr lang="sr-Latn-RS" dirty="0"/>
              <a:t>Kada je ovo slučaj, bilo kakav </a:t>
            </a:r>
            <a:r>
              <a:rPr lang="sr-Latn-RS" i="1" dirty="0"/>
              <a:t>string</a:t>
            </a:r>
            <a:r>
              <a:rPr lang="sr-Latn-RS" dirty="0"/>
              <a:t> da metoda vrati, u odgovoru „</a:t>
            </a:r>
            <a:r>
              <a:rPr lang="sr-Latn-RS" i="1" dirty="0"/>
              <a:t>Content-Type</a:t>
            </a:r>
            <a:r>
              <a:rPr lang="sr-Latn-RS" dirty="0"/>
              <a:t>“ će biti „</a:t>
            </a:r>
            <a:r>
              <a:rPr lang="sr-Latn-RS" i="1" dirty="0"/>
              <a:t>text/plain</a:t>
            </a:r>
            <a:r>
              <a:rPr lang="sr-Latn-RS" dirty="0"/>
              <a:t>“, što sugeriše klijentskoj aplikaciji da je u telu odgovora samo običan i jednostavan tekst</a:t>
            </a:r>
          </a:p>
          <a:p>
            <a:r>
              <a:rPr lang="sr-Latn-RS" dirty="0"/>
              <a:t>Konkretan tekst koji će se u telu nalaziti je upravo onaj string koji sama metoda vrati – u ovom slučaju, „The Shawshank Redemption“</a:t>
            </a:r>
          </a:p>
          <a:p>
            <a:r>
              <a:rPr lang="sr-Latn-RS" dirty="0"/>
              <a:t>U ovom slučaju nam je to i ok – međutim, ovo je redak slučaj; najčešći slučaj je da se recimo vraćaju podaci kroz neki </a:t>
            </a:r>
            <a:r>
              <a:rPr lang="sr-Latn-RS" i="1" dirty="0"/>
              <a:t>JSON</a:t>
            </a:r>
            <a:r>
              <a:rPr lang="sr-Latn-RS" dirty="0"/>
              <a:t> objekat</a:t>
            </a:r>
          </a:p>
          <a:p>
            <a:r>
              <a:rPr lang="sr-Latn-RS" dirty="0"/>
              <a:t>Inače, statusni kod ove metode je </a:t>
            </a:r>
            <a:r>
              <a:rPr lang="sr-Latn-RS" i="1" dirty="0"/>
              <a:t>200 OK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1371430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10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686E-91CF-A37C-B606-E2DB7377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dirty="0"/>
              <a:t>Akcija kontrolera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8F0-CBB2-07A3-F4B6-2B4DEB9A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20109"/>
            <a:ext cx="8596668" cy="3421254"/>
          </a:xfrm>
        </p:spPr>
        <p:txBody>
          <a:bodyPr>
            <a:normAutofit/>
          </a:bodyPr>
          <a:lstStyle/>
          <a:p>
            <a:r>
              <a:rPr lang="sr-Latn-RS" dirty="0"/>
              <a:t>Ime same metode (</a:t>
            </a:r>
            <a:r>
              <a:rPr lang="sr-Latn-RS" i="1" dirty="0"/>
              <a:t>MostPopular</a:t>
            </a:r>
            <a:r>
              <a:rPr lang="sr-Latn-RS" dirty="0"/>
              <a:t>) može da bude proizvoljno i ne igra nikakvu ulogu, bitna je ruta koja je definisana </a:t>
            </a:r>
            <a:r>
              <a:rPr lang="sr-Latn-RS" i="1" dirty="0"/>
              <a:t>HttpGet</a:t>
            </a:r>
            <a:r>
              <a:rPr lang="sr-Latn-RS" dirty="0"/>
              <a:t> atributom („most-popular“)</a:t>
            </a:r>
          </a:p>
          <a:p>
            <a:r>
              <a:rPr lang="sr-Latn-RS" dirty="0"/>
              <a:t>Naravno, rekli smo da nam je OK da sama metoda vraća </a:t>
            </a:r>
            <a:r>
              <a:rPr lang="sr-Latn-RS" i="1" dirty="0"/>
              <a:t>hardcode</a:t>
            </a:r>
            <a:r>
              <a:rPr lang="sr-Latn-RS" dirty="0"/>
              <a:t>-ovan podatak, pa ga stoga takvog i vraćamo</a:t>
            </a:r>
          </a:p>
          <a:p>
            <a:r>
              <a:rPr lang="sr-Latn-RS" dirty="0"/>
              <a:t>U realnosti, ovde bi recimo mogao da stoji kod koji interaguje sa bazom podataka, u koju recimo neka potpuno treća aplikacija povremeno upisuje koji je to najpoplarniji film – recimo ako se kroz 5 godina to i promeni</a:t>
            </a:r>
          </a:p>
          <a:p>
            <a:r>
              <a:rPr lang="sr-Latn-RS" dirty="0"/>
              <a:t>U našoj aplikaciji u ovom stanju, to ne bi bio slučaj (i dalje će isti film vraćati) – trenutno nam ovo nije od interesa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3A43C-FD08-7B39-A8F5-D79D40DD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F663-3F26-F2FE-A960-3EE5723C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A7A-CB9E-088F-51C1-75EAC61D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86BB-91B2-D5CB-1F38-B4B5526735C6}"/>
              </a:ext>
            </a:extLst>
          </p:cNvPr>
          <p:cNvSpPr txBox="1"/>
          <p:nvPr/>
        </p:nvSpPr>
        <p:spPr>
          <a:xfrm>
            <a:off x="2917998" y="1371430"/>
            <a:ext cx="42906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"most-popular"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MostPopular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Shawshank Redemption"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02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3EA9-0C29-8491-5D10-EEF4725F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546"/>
          </a:xfrm>
        </p:spPr>
        <p:txBody>
          <a:bodyPr/>
          <a:lstStyle/>
          <a:p>
            <a:r>
              <a:rPr lang="sr-Latn-RS" dirty="0"/>
              <a:t>Pokretanje i testiranje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795-6F5E-E10A-CF4E-7BF8E1C2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147"/>
            <a:ext cx="8596668" cy="4608216"/>
          </a:xfrm>
        </p:spPr>
        <p:txBody>
          <a:bodyPr/>
          <a:lstStyle/>
          <a:p>
            <a:r>
              <a:rPr lang="sr-Latn-RS" dirty="0"/>
              <a:t>Sada, možemo pokrenuti aplikaciju, i recimo, iz Postman aplikacije poslati zahtev kako bismo proverili njen rad</a:t>
            </a:r>
          </a:p>
          <a:p>
            <a:r>
              <a:rPr lang="sr-Latn-RS" dirty="0"/>
              <a:t>Kada pokrenete aplikaciju, vrlo je moguće da će Vas </a:t>
            </a:r>
            <a:r>
              <a:rPr lang="sr-Latn-RS" i="1" dirty="0"/>
              <a:t>Visual Studio</a:t>
            </a:r>
            <a:r>
              <a:rPr lang="sr-Latn-RS" dirty="0"/>
              <a:t> pitati da pitanje oko određenog </a:t>
            </a:r>
            <a:r>
              <a:rPr lang="sr-Latn-RS" i="1" dirty="0"/>
              <a:t>SSL</a:t>
            </a:r>
            <a:r>
              <a:rPr lang="sr-Latn-RS" dirty="0"/>
              <a:t> sertifikata – možete slobodno ignorisati ovo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D7278-2D94-2A7F-482E-39BDAA34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8FC0F-92B6-0206-6680-332144C0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5E30-235B-B4A6-4883-01BC137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285C8-995F-0F36-42B0-139A8042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56" y="2885971"/>
            <a:ext cx="6420746" cy="289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95ED3-B8A5-1ADE-75C6-F7A12B9B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48" y="3651309"/>
            <a:ext cx="462979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0C685-F7A4-5812-5E0D-7735BC0A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1D16E-9BA5-4127-54F5-1C5FEB7D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2D7F1-97AA-E438-2C6E-9884282D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D8072-DA60-3098-24A7-D20E3928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4D712-9B4F-92F5-9DFD-F4190B79CC66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Backend (BE) servis (serverska aplikacija)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19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467F-2C87-5116-1298-33F1FB5A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sr-Latn-RS" dirty="0"/>
              <a:t>Konzola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EB6A-56F1-4148-AB7A-AACFB497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7142"/>
            <a:ext cx="8596668" cy="1621411"/>
          </a:xfrm>
        </p:spPr>
        <p:txBody>
          <a:bodyPr/>
          <a:lstStyle/>
          <a:p>
            <a:r>
              <a:rPr lang="sr-Latn-RS" dirty="0"/>
              <a:t>Konzolu treba držati otvorenom dok je testirate</a:t>
            </a:r>
          </a:p>
          <a:p>
            <a:r>
              <a:rPr lang="sr-Latn-RS" dirty="0"/>
              <a:t>Ukoliko želite da je stopirate, fokusirajte je (recimo klikom na nju), a zatim pritistine </a:t>
            </a:r>
            <a:r>
              <a:rPr lang="sr-Latn-RS" i="1" dirty="0"/>
              <a:t>CTRL+C</a:t>
            </a:r>
            <a:endParaRPr lang="sr-Latn-RS" dirty="0"/>
          </a:p>
          <a:p>
            <a:r>
              <a:rPr lang="sr-Latn-RS" dirty="0"/>
              <a:t>Moguće je ugasiti je i direktnim stopiranjem debugging-a, npr: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85B86-5319-1D70-EF70-62B875D4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175B8-9817-9F9F-BCC9-389317EE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A191-84FA-E53C-4E0D-12B11600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DD446-6D85-802B-2153-C273FC97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81" y="3297115"/>
            <a:ext cx="731622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724-F315-EC9C-9007-99664E68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sr-Latn-RS" dirty="0"/>
              <a:t>Testiranje iz Postman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4946-B99F-CA3C-4CCB-4A42A3860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446"/>
            <a:ext cx="8596668" cy="4493917"/>
          </a:xfrm>
        </p:spPr>
        <p:txBody>
          <a:bodyPr/>
          <a:lstStyle/>
          <a:p>
            <a:r>
              <a:rPr lang="sr-Latn-RS" dirty="0"/>
              <a:t>Sada, kada imamo pokrenutu </a:t>
            </a:r>
            <a:r>
              <a:rPr lang="sr-Latn-RS" i="1" dirty="0"/>
              <a:t>backend</a:t>
            </a:r>
            <a:r>
              <a:rPr lang="sr-Latn-RS" dirty="0"/>
              <a:t> aplikaciju, potrebna nam je </a:t>
            </a:r>
            <a:r>
              <a:rPr lang="sr-Latn-RS" i="1" dirty="0"/>
              <a:t>frontend</a:t>
            </a:r>
            <a:r>
              <a:rPr lang="sr-Latn-RS" dirty="0"/>
              <a:t> aplikacija (klijent) koji će poslati zahtev i sam servis testirati</a:t>
            </a:r>
          </a:p>
          <a:p>
            <a:r>
              <a:rPr lang="sr-Latn-RS" dirty="0"/>
              <a:t>Naravno, ovo može biti prava </a:t>
            </a:r>
            <a:r>
              <a:rPr lang="sr-Latn-RS" i="1" dirty="0"/>
              <a:t>frontend</a:t>
            </a:r>
            <a:r>
              <a:rPr lang="sr-Latn-RS" dirty="0"/>
              <a:t> aplikacija, ali, u toku razvoja, ukoliko nešto ne radi kako je očekivano, ne možemo biti sigurni da li je problem u </a:t>
            </a:r>
            <a:r>
              <a:rPr lang="sr-Latn-RS" i="1" dirty="0"/>
              <a:t>frontend</a:t>
            </a:r>
            <a:r>
              <a:rPr lang="sr-Latn-RS" dirty="0"/>
              <a:t> aplikaciji ili </a:t>
            </a:r>
            <a:r>
              <a:rPr lang="sr-Latn-RS" i="1" dirty="0"/>
              <a:t>backend</a:t>
            </a:r>
            <a:r>
              <a:rPr lang="sr-Latn-RS" dirty="0"/>
              <a:t> aplikaciji</a:t>
            </a:r>
          </a:p>
          <a:p>
            <a:r>
              <a:rPr lang="sr-Latn-RS" dirty="0"/>
              <a:t>Zato je idealno u ovom momentu iskoristiti </a:t>
            </a:r>
            <a:r>
              <a:rPr lang="sr-Latn-RS" i="1" dirty="0"/>
              <a:t>Postman</a:t>
            </a:r>
            <a:r>
              <a:rPr lang="sr-Latn-RS" dirty="0"/>
              <a:t> aplikaciju kao </a:t>
            </a:r>
            <a:r>
              <a:rPr lang="sr-Latn-RS" i="1" dirty="0"/>
              <a:t>frontend</a:t>
            </a:r>
            <a:r>
              <a:rPr lang="sr-Latn-RS" dirty="0"/>
              <a:t> aplikaciju (odnosno kao klijent) jer se smatra da ispravno funkcioniše, pa ukoliko nešto ne radi kako treba, sigurno je do </a:t>
            </a:r>
            <a:r>
              <a:rPr lang="sr-Latn-RS" i="1" dirty="0"/>
              <a:t>backend</a:t>
            </a:r>
            <a:r>
              <a:rPr lang="sr-Latn-RS" dirty="0"/>
              <a:t>-a</a:t>
            </a:r>
          </a:p>
          <a:p>
            <a:r>
              <a:rPr lang="sr-Latn-RS" dirty="0"/>
              <a:t>Dodatno, sam Postman nam daje mogućnost da lako pregledamo (engl. </a:t>
            </a:r>
            <a:r>
              <a:rPr lang="sr-Latn-RS" i="1" dirty="0"/>
              <a:t>inspect</a:t>
            </a:r>
            <a:r>
              <a:rPr lang="sr-Latn-RS" dirty="0"/>
              <a:t>) šta je to što nam je </a:t>
            </a:r>
            <a:r>
              <a:rPr lang="sr-Latn-RS" i="1" dirty="0"/>
              <a:t>backend</a:t>
            </a:r>
            <a:r>
              <a:rPr lang="sr-Latn-RS" dirty="0"/>
              <a:t> odgovorio, i da verifikujemo da li je u redu</a:t>
            </a:r>
          </a:p>
          <a:p>
            <a:r>
              <a:rPr lang="sr-Latn-RS" dirty="0"/>
              <a:t>Kreiraćemo novu kolekciju „</a:t>
            </a:r>
            <a:r>
              <a:rPr lang="sr-Latn-RS" i="1" dirty="0"/>
              <a:t>Starwood</a:t>
            </a:r>
            <a:r>
              <a:rPr lang="sr-Latn-RS" dirty="0"/>
              <a:t>“, kao i request „</a:t>
            </a:r>
            <a:r>
              <a:rPr lang="sr-Latn-RS" i="1" dirty="0"/>
              <a:t>MostPopularMovie</a:t>
            </a:r>
            <a:r>
              <a:rPr lang="sr-Latn-RS" dirty="0"/>
              <a:t>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2E8ED-4C5A-C0E8-D70F-D2D2CE65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BB93F-05BA-13A3-E9AE-78FEFB24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52A4-1E6B-20CF-A4A4-0C746D2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727"/>
          </a:xfrm>
        </p:spPr>
        <p:txBody>
          <a:bodyPr/>
          <a:lstStyle/>
          <a:p>
            <a:r>
              <a:rPr lang="en-US" i="1" dirty="0"/>
              <a:t>Starwood app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9331"/>
            <a:ext cx="8596668" cy="4362031"/>
          </a:xfrm>
        </p:spPr>
        <p:txBody>
          <a:bodyPr/>
          <a:lstStyle/>
          <a:p>
            <a:r>
              <a:rPr lang="sr-Latn-RS" dirty="0"/>
              <a:t>Od </a:t>
            </a:r>
            <a:r>
              <a:rPr lang="sr-Latn-RS" i="1" dirty="0"/>
              <a:t>trending</a:t>
            </a:r>
            <a:r>
              <a:rPr lang="sr-Latn-RS" dirty="0"/>
              <a:t> filmova, recimo neka to budu: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"The Fast &amp; Furious",</a:t>
            </a:r>
            <a:r>
              <a:rPr lang="sr-Latn-RS" dirty="0"/>
              <a:t> </a:t>
            </a:r>
            <a:r>
              <a:rPr lang="en-US" dirty="0"/>
              <a:t>"Avatar",</a:t>
            </a:r>
            <a:r>
              <a:rPr lang="sr-Latn-RS" dirty="0"/>
              <a:t> </a:t>
            </a:r>
            <a:r>
              <a:rPr lang="en-US" dirty="0"/>
              <a:t>"The Hangover",</a:t>
            </a:r>
            <a:r>
              <a:rPr lang="sr-Latn-RS" dirty="0"/>
              <a:t> </a:t>
            </a:r>
            <a:r>
              <a:rPr lang="en-US" dirty="0"/>
              <a:t>"Star Wars: A New Hope",</a:t>
            </a:r>
            <a:br>
              <a:rPr lang="sr-Latn-RS" dirty="0"/>
            </a:br>
            <a:r>
              <a:rPr lang="en-US" dirty="0"/>
              <a:t>"The Lord of the Rings: The Two Towers",</a:t>
            </a:r>
            <a:r>
              <a:rPr lang="sr-Latn-RS" dirty="0"/>
              <a:t> </a:t>
            </a:r>
            <a:r>
              <a:rPr lang="en-US" dirty="0"/>
              <a:t>"Forrest Gump",</a:t>
            </a:r>
            <a:r>
              <a:rPr lang="sr-Latn-RS" dirty="0"/>
              <a:t> </a:t>
            </a:r>
            <a:r>
              <a:rPr lang="en-US" dirty="0"/>
              <a:t>"The Terminator",</a:t>
            </a:r>
            <a:br>
              <a:rPr lang="sr-Latn-RS" dirty="0"/>
            </a:br>
            <a:r>
              <a:rPr lang="en-US" dirty="0"/>
              <a:t>"The Matrix",</a:t>
            </a:r>
            <a:r>
              <a:rPr lang="sr-Latn-RS" dirty="0"/>
              <a:t> </a:t>
            </a:r>
            <a:r>
              <a:rPr lang="en-US" dirty="0"/>
              <a:t>"Shutter Island"</a:t>
            </a:r>
            <a:r>
              <a:rPr lang="sr-Latn-RS" dirty="0"/>
              <a:t> i </a:t>
            </a:r>
            <a:r>
              <a:rPr lang="en-US" dirty="0"/>
              <a:t>"Joker"</a:t>
            </a:r>
            <a:endParaRPr lang="sr-Latn-RS" dirty="0"/>
          </a:p>
          <a:p>
            <a:r>
              <a:rPr lang="sr-Latn-RS" dirty="0"/>
              <a:t>Recimo da korisnik traži 5 filmova u trendu, naša </a:t>
            </a:r>
            <a:r>
              <a:rPr lang="sr-Latn-RS" i="1" dirty="0"/>
              <a:t>Starwood backend</a:t>
            </a:r>
            <a:r>
              <a:rPr lang="sr-Latn-RS" dirty="0"/>
              <a:t> aplikacija treba da odgovori sa nasumično pet filmova od gore navedenih (recimo da je ok da se isti film i više puta nađe u tih 5)</a:t>
            </a:r>
          </a:p>
          <a:p>
            <a:r>
              <a:rPr lang="sr-Latn-RS" dirty="0"/>
              <a:t>Takođe, radi dodatne jednostavnosti, ok nam je da svaki naredni poziv može da vrati skroz drugih 5 filmova</a:t>
            </a:r>
          </a:p>
          <a:p>
            <a:r>
              <a:rPr lang="sr-Latn-RS" dirty="0"/>
              <a:t>Ideja je da nas ne zanima trenutno algoritam kako da vratimo tačne podatke, već samo kako da vratimo </a:t>
            </a:r>
            <a:r>
              <a:rPr lang="sr-Latn-RS" u="sng" dirty="0"/>
              <a:t>bilo kakve</a:t>
            </a:r>
            <a:r>
              <a:rPr lang="sr-Latn-RS" dirty="0"/>
              <a:t> podatke radi ilustracije kako same </a:t>
            </a:r>
            <a:r>
              <a:rPr lang="sr-Latn-RS" i="1" dirty="0"/>
              <a:t>backend</a:t>
            </a:r>
            <a:r>
              <a:rPr lang="sr-Latn-RS" dirty="0"/>
              <a:t> aplikacije funkcionišu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571F22-7C69-2504-1986-DDC82D7F4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6711-885A-62E1-CA0C-19CFBCD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6CD2-3CAA-864E-3910-26EFDAFE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B69-F99B-2722-A28A-FF58AB58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1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2A81A-2F18-EFB3-0AE0-B0E209DF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6711-885A-62E1-CA0C-19CFBCD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6CD2-3CAA-864E-3910-26EFDAFE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B69-F99B-2722-A28A-FF58AB58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94759-CDBA-E30A-419B-2ED07D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04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C13EF-E9BA-8567-CC1F-748A59FC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64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61249-88A2-7080-2087-F4A793A7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1B75-4CA6-6948-DB21-D79215C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312-1272-F068-F7FC-80613BFD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08D2-A9A8-1165-2825-C5FA8304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7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37DB53-3172-D39F-9E8D-46C5B129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42956-8B67-71E2-61FF-BBAA8EA8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ABFD-ADCB-D85A-B820-7B91CFF3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899B5-3900-1A9C-5A78-3EF9E46D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5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2F999B-FF52-B2B0-5065-70F6C475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47F4-279D-A97D-1293-30E37374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072A0-342B-7714-D353-A5C2FA67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FE53-E0EF-9E41-B0EF-8B45D3DD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1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BA9C166-61F7-128D-72B7-CE4597B6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78FC-C09F-B251-A197-25CCB02E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AED71-F8A0-5995-0473-ABD799CC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62FB3-06A3-7327-DFD6-0549CEEC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3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06755-1169-5BF5-0BEE-61D14934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EB7E9-AD7B-68EA-6F5F-F91032B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7C24-DDB5-C078-CAB2-5AFF93A2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FCBE-126E-36D3-DAD8-13E122B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5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CA5BA6-776E-56EA-A64C-3462E417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EB7E9-AD7B-68EA-6F5F-F91032B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7C24-DDB5-C078-CAB2-5AFF93A2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FCBE-126E-36D3-DAD8-13E122B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D9944-2C87-EAA1-4AF9-78685058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D1A-50F0-5BFD-6513-247AEDF0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6FD8-66BD-A8AE-0CF7-1B051B43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AC03-E165-4CCA-CFD3-3BFE9EC7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21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B6EDF-7E93-CDC0-BCA4-DE8C7BF3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BFC77-DD3C-DC5F-B20D-2AC0FB1B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96323-C4F8-79AF-2405-59CB7E94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58059-6E53-8CF1-9CE4-4E36362A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7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452-E629-D658-9A9B-6E53B2D2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prethodnog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796C-92CA-A6F0-CB09-4CE16C09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4163"/>
            <a:ext cx="5178343" cy="4397200"/>
          </a:xfrm>
        </p:spPr>
        <p:txBody>
          <a:bodyPr/>
          <a:lstStyle/>
          <a:p>
            <a:r>
              <a:rPr lang="en-US" dirty="0"/>
              <a:t>Mo</a:t>
            </a:r>
            <a:r>
              <a:rPr lang="sr-Latn-RS" dirty="0"/>
              <a:t>žemo videti da se u </a:t>
            </a:r>
            <a:r>
              <a:rPr lang="sr-Latn-RS" dirty="0">
                <a:solidFill>
                  <a:schemeClr val="accent4">
                    <a:lumMod val="75000"/>
                  </a:schemeClr>
                </a:solidFill>
              </a:rPr>
              <a:t>zahtevu</a:t>
            </a:r>
            <a:r>
              <a:rPr lang="sr-Latn-RS" dirty="0"/>
              <a:t> koristi samo zaglavlje, jer tela nema, dok u </a:t>
            </a:r>
            <a:r>
              <a:rPr lang="sr-Latn-RS" dirty="0">
                <a:solidFill>
                  <a:schemeClr val="accent2">
                    <a:lumMod val="75000"/>
                  </a:schemeClr>
                </a:solidFill>
              </a:rPr>
              <a:t>odgovoru</a:t>
            </a:r>
            <a:r>
              <a:rPr lang="sr-Latn-RS" dirty="0"/>
              <a:t> postoji i zaglavlje i telo, koji su odvojeni praznim redom</a:t>
            </a:r>
          </a:p>
          <a:p>
            <a:r>
              <a:rPr lang="sr-Latn-RS" dirty="0"/>
              <a:t>Takođe, vidimo da je server u odgovoru postavio polje „Content-Type“ kao „text/plain“, a u telu naveo ime samog filma</a:t>
            </a:r>
          </a:p>
          <a:p>
            <a:r>
              <a:rPr lang="sr-Latn-RS" dirty="0"/>
              <a:t>Ostala polja u zaglavljima kako odgovora, tako i zahteva nisu ni od kakve velike važnosti</a:t>
            </a:r>
          </a:p>
          <a:p>
            <a:r>
              <a:rPr lang="sr-Latn-RS" dirty="0"/>
              <a:t>Ipak, često tehnologije o dobrom broju ovih polja same vode računa, pa su zato prisutne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4D29-9BDE-D160-BB29-0FBF991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E3C4-56AA-B6E6-6F1F-6D8E6F02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F1C7-7F3B-6DAF-7B1E-E4DE6055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BDBB7-F5C3-4D50-2043-049AC0D580B1}"/>
              </a:ext>
            </a:extLst>
          </p:cNvPr>
          <p:cNvSpPr txBox="1"/>
          <p:nvPr/>
        </p:nvSpPr>
        <p:spPr>
          <a:xfrm>
            <a:off x="5969977" y="1857604"/>
            <a:ext cx="41542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GET /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api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/movies/most-popular HTTP/1.1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User-Agent: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PostmanRuntime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/7.29.0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Accept: */*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Host: localhost:5135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Accept-Encoding: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gzip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, deflate,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br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IBMPlexMono"/>
            </a:endParaRP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Connection: keep-alive</a:t>
            </a:r>
          </a:p>
          <a:p>
            <a:pPr algn="l"/>
            <a:r>
              <a:rPr lang="en-US" b="0" i="0" dirty="0"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HTTP/1.1 200 OK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Content-Type: text/plain; charset=utf-8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Date: Fri, 17 Jun 2022 23:39:03 GMT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Server: Kestrel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Transfer-Encoding: chunked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The Shawshank Redemption</a:t>
            </a:r>
          </a:p>
        </p:txBody>
      </p:sp>
    </p:spTree>
    <p:extLst>
      <p:ext uri="{BB962C8B-B14F-4D97-AF65-F5344CB8AC3E}">
        <p14:creationId xmlns:p14="http://schemas.microsoft.com/office/powerpoint/2010/main" val="36684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452-E629-D658-9A9B-6E53B2D2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prethodnog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796C-92CA-A6F0-CB09-4CE16C09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4163"/>
            <a:ext cx="5178343" cy="4397200"/>
          </a:xfrm>
        </p:spPr>
        <p:txBody>
          <a:bodyPr/>
          <a:lstStyle/>
          <a:p>
            <a:r>
              <a:rPr lang="sr-Latn-RS" dirty="0"/>
              <a:t>Ovde se može napraviti još jedna analogija sa životnim primerom – šalter</a:t>
            </a:r>
          </a:p>
          <a:p>
            <a:r>
              <a:rPr lang="sr-Latn-RS" dirty="0"/>
              <a:t>Server se ovde može praktično smatrati šalterom koji prihvata zahteve korisnika koji dolaze do šaltera</a:t>
            </a:r>
          </a:p>
          <a:p>
            <a:r>
              <a:rPr lang="sr-Latn-RS" dirty="0"/>
              <a:t>Obrađuje njihove zahteve i zatim im odgovara na način kako je isprogramiran</a:t>
            </a:r>
          </a:p>
          <a:p>
            <a:r>
              <a:rPr lang="sr-Latn-RS" dirty="0"/>
              <a:t>U ovom primeru, nemamo neku naročitu obradu, već odmah odgovaramo</a:t>
            </a:r>
          </a:p>
          <a:p>
            <a:r>
              <a:rPr lang="sr-Latn-RS" dirty="0"/>
              <a:t>Možemo sada da dodamo još jednu funkcionalnost, a to je da na zahtev korisnika vratimo niz od nekoliko filmova koji su u trentu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4D29-9BDE-D160-BB29-0FBF991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E3C4-56AA-B6E6-6F1F-6D8E6F02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F1C7-7F3B-6DAF-7B1E-E4DE6055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BDBB7-F5C3-4D50-2043-049AC0D580B1}"/>
              </a:ext>
            </a:extLst>
          </p:cNvPr>
          <p:cNvSpPr txBox="1"/>
          <p:nvPr/>
        </p:nvSpPr>
        <p:spPr>
          <a:xfrm>
            <a:off x="5969977" y="1857604"/>
            <a:ext cx="41542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GET /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api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/movies/most-popular HTTP/1.1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User-Agent: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PostmanRuntime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/7.29.0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Accept: */*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Host: localhost:5135</a:t>
            </a: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Accept-Encoding: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gzip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, deflate, </a:t>
            </a:r>
            <a:r>
              <a:rPr lang="en-US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br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IBMPlexMono"/>
            </a:endParaRPr>
          </a:p>
          <a:p>
            <a:pPr algn="l"/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BMPlexMono"/>
              </a:rPr>
              <a:t>Connection: keep-alive</a:t>
            </a:r>
          </a:p>
          <a:p>
            <a:pPr algn="l"/>
            <a:r>
              <a:rPr lang="en-US" b="0" i="0" dirty="0"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HTTP/1.1 200 OK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Content-Type: text/plain; charset=utf-8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Date: Fri, 17 Jun 2022 23:39:03 GMT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Server: Kestrel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Transfer-Encoding: chunked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 </a:t>
            </a:r>
          </a:p>
          <a:p>
            <a:pPr algn="l"/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BMPlexMono"/>
              </a:rPr>
              <a:t>The Shawshank Redemption</a:t>
            </a:r>
          </a:p>
        </p:txBody>
      </p:sp>
    </p:spTree>
    <p:extLst>
      <p:ext uri="{BB962C8B-B14F-4D97-AF65-F5344CB8AC3E}">
        <p14:creationId xmlns:p14="http://schemas.microsoft.com/office/powerpoint/2010/main" val="18165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A6C6B1-27E3-1659-2F96-288A93743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FE312-8FCD-4387-FEFA-C551560E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95741-8E6A-4785-9BC9-FB5054F6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48B24-DAED-CE45-A94C-69B6E361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4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2277"/>
            <a:ext cx="8596668" cy="4529085"/>
          </a:xfrm>
        </p:spPr>
        <p:txBody>
          <a:bodyPr/>
          <a:lstStyle/>
          <a:p>
            <a:r>
              <a:rPr lang="en-US" dirty="0" err="1"/>
              <a:t>Prvenstveno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vrhu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defin</a:t>
            </a:r>
            <a:r>
              <a:rPr lang="sr-Latn-RS" dirty="0"/>
              <a:t>išemo </a:t>
            </a:r>
            <a:r>
              <a:rPr lang="sr-Latn-RS" i="1" dirty="0"/>
              <a:t>Random</a:t>
            </a:r>
            <a:r>
              <a:rPr lang="sr-Latn-RS" dirty="0"/>
              <a:t> objekat, kog ćemo posle koristiti u samoj </a:t>
            </a:r>
            <a:r>
              <a:rPr lang="sr-Latn-RS" i="1" dirty="0"/>
              <a:t>trending</a:t>
            </a:r>
            <a:r>
              <a:rPr lang="sr-Latn-RS" dirty="0"/>
              <a:t> akciji za nasumičan izbor nekog filma</a:t>
            </a:r>
          </a:p>
          <a:p>
            <a:r>
              <a:rPr lang="sr-Latn-RS" dirty="0"/>
              <a:t>Potom, definišemo niz od nekoliko poznatih filmova, koji nam imitiraju neku izmišljenu, ultra jednostavnu „bazu podataka“</a:t>
            </a:r>
          </a:p>
          <a:p>
            <a:r>
              <a:rPr lang="sr-Latn-RS" dirty="0"/>
              <a:t>Potom definišemo novu metodu koja se sada nalazi na </a:t>
            </a:r>
            <a:r>
              <a:rPr lang="sr-Latn-RS" i="1" dirty="0"/>
              <a:t>trending</a:t>
            </a:r>
            <a:r>
              <a:rPr lang="sr-Latn-RS" dirty="0"/>
              <a:t> putanji</a:t>
            </a:r>
            <a:br>
              <a:rPr lang="sr-Latn-RS" dirty="0"/>
            </a:br>
            <a:r>
              <a:rPr lang="sr-Latn-RS" dirty="0"/>
              <a:t>(</a:t>
            </a:r>
            <a:r>
              <a:rPr lang="en-US" dirty="0"/>
              <a:t>[</a:t>
            </a:r>
            <a:r>
              <a:rPr lang="en-US" dirty="0" err="1"/>
              <a:t>HttpGet</a:t>
            </a:r>
            <a:r>
              <a:rPr lang="en-US" dirty="0"/>
              <a:t>("trending")]</a:t>
            </a:r>
            <a:r>
              <a:rPr lang="sr-Latn-RS" dirty="0"/>
              <a:t>)</a:t>
            </a:r>
          </a:p>
          <a:p>
            <a:r>
              <a:rPr lang="sr-Latn-RS" dirty="0"/>
              <a:t>Ponovo, ime metode nije bitno, međutim, njen tip je sada </a:t>
            </a:r>
            <a:r>
              <a:rPr lang="sr-Latn-RS" i="1" dirty="0"/>
              <a:t>List</a:t>
            </a:r>
            <a:r>
              <a:rPr lang="en-US" i="1" dirty="0"/>
              <a:t>&lt;string&gt;</a:t>
            </a:r>
            <a:endParaRPr lang="en-US" dirty="0"/>
          </a:p>
          <a:p>
            <a:r>
              <a:rPr lang="en-US" dirty="0"/>
              <a:t>U C# </a:t>
            </a:r>
            <a:r>
              <a:rPr lang="en-US" dirty="0" err="1"/>
              <a:t>jeziku</a:t>
            </a:r>
            <a:r>
              <a:rPr lang="en-US" dirty="0"/>
              <a:t>, </a:t>
            </a:r>
            <a:r>
              <a:rPr lang="en-US" i="1" dirty="0"/>
              <a:t>List</a:t>
            </a:r>
            <a:r>
              <a:rPr lang="en-US" dirty="0"/>
              <a:t> je </a:t>
            </a:r>
            <a:r>
              <a:rPr lang="en-US" dirty="0" err="1"/>
              <a:t>kolekcija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obi</a:t>
            </a:r>
            <a:r>
              <a:rPr lang="sr-Latn-RS" dirty="0"/>
              <a:t>čan niz (nikako ulančana lista!), u kojoj je moguće dinamički ubacivati elemente po potrebi</a:t>
            </a:r>
          </a:p>
          <a:p>
            <a:r>
              <a:rPr lang="sr-Latn-RS" dirty="0"/>
              <a:t>Pod znacima „</a:t>
            </a:r>
            <a:r>
              <a:rPr lang="en-US" dirty="0"/>
              <a:t>&lt;&gt;</a:t>
            </a:r>
            <a:r>
              <a:rPr lang="sr-Latn-RS" dirty="0"/>
              <a:t>“ se praktično navodi tip elementa </a:t>
            </a:r>
            <a:r>
              <a:rPr lang="sr-Latn-RS" i="1" dirty="0"/>
              <a:t>List</a:t>
            </a:r>
            <a:r>
              <a:rPr lang="sr-Latn-RS" dirty="0"/>
              <a:t>-e, što je u ovom slučaju </a:t>
            </a:r>
            <a:r>
              <a:rPr lang="sr-Latn-RS" i="1" dirty="0"/>
              <a:t>string</a:t>
            </a:r>
            <a:r>
              <a:rPr lang="sr-Latn-RS" dirty="0"/>
              <a:t> (uopšteno, van ovog primera, može biti bilo koji tip)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sr-Latn-RS" dirty="0"/>
              <a:t> </a:t>
            </a:r>
            <a:r>
              <a:rPr lang="sr-Latn-RS" i="1" dirty="0"/>
              <a:t>trending</a:t>
            </a:r>
            <a:r>
              <a:rPr lang="en-US" dirty="0"/>
              <a:t> </a:t>
            </a:r>
            <a:r>
              <a:rPr lang="sr-Latn-RS" dirty="0"/>
              <a:t>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en-US" dirty="0" err="1"/>
              <a:t>Prvenstveno</a:t>
            </a:r>
            <a:r>
              <a:rPr lang="sr-Latn-RS" dirty="0"/>
              <a:t>, definišemo konstantu</a:t>
            </a:r>
            <a:br>
              <a:rPr lang="sr-Latn-RS" dirty="0"/>
            </a:br>
            <a:r>
              <a:rPr lang="sr-Latn-RS" dirty="0"/>
              <a:t>koja nam sugeriše koliko filmova</a:t>
            </a:r>
            <a:br>
              <a:rPr lang="sr-Latn-RS" dirty="0"/>
            </a:br>
            <a:r>
              <a:rPr lang="sr-Latn-RS" dirty="0"/>
              <a:t>vraćamo u odgovoru</a:t>
            </a:r>
          </a:p>
          <a:p>
            <a:r>
              <a:rPr lang="sr-Latn-RS" dirty="0"/>
              <a:t>Zatim, pravimo novu listu u kojoj</a:t>
            </a:r>
            <a:br>
              <a:rPr lang="sr-Latn-RS" dirty="0"/>
            </a:br>
            <a:r>
              <a:rPr lang="sr-Latn-RS" dirty="0"/>
              <a:t>ćemo ubaciti „odabrane“ filmove,</a:t>
            </a:r>
            <a:br>
              <a:rPr lang="sr-Latn-RS" dirty="0"/>
            </a:br>
            <a:r>
              <a:rPr lang="sr-Latn-RS" dirty="0"/>
              <a:t>a koju ćemo na kraju metode vratiti</a:t>
            </a:r>
          </a:p>
          <a:p>
            <a:r>
              <a:rPr lang="sr-Latn-RS" dirty="0"/>
              <a:t>Potom kroz petlju koja se vrti </a:t>
            </a:r>
            <a:r>
              <a:rPr lang="sr-Latn-RS" i="1" dirty="0"/>
              <a:t>count</a:t>
            </a:r>
            <a:br>
              <a:rPr lang="sr-Latn-RS" dirty="0"/>
            </a:br>
            <a:r>
              <a:rPr lang="sr-Latn-RS" dirty="0"/>
              <a:t>puta i tražimo nasumičan broj od 0</a:t>
            </a:r>
            <a:br>
              <a:rPr lang="sr-Latn-RS" dirty="0"/>
            </a:br>
            <a:r>
              <a:rPr lang="sr-Latn-RS" dirty="0"/>
              <a:t>do broja filmova -1</a:t>
            </a:r>
          </a:p>
          <a:p>
            <a:r>
              <a:rPr lang="sr-Latn-RS" dirty="0"/>
              <a:t>Nasumičan broj nam sada upravo služi kao index </a:t>
            </a:r>
            <a:r>
              <a:rPr lang="sr-Latn-RS" i="1" dirty="0"/>
              <a:t>Movies</a:t>
            </a:r>
            <a:r>
              <a:rPr lang="sr-Latn-RS" dirty="0"/>
              <a:t> niza, pa indeksiranjem uzimamo film kog dodajemo u </a:t>
            </a:r>
            <a:r>
              <a:rPr lang="sr-Latn-RS" i="1" dirty="0"/>
              <a:t>trending</a:t>
            </a:r>
            <a:r>
              <a:rPr lang="sr-Latn-RS" dirty="0"/>
              <a:t> listu koju smo iznad kreirali</a:t>
            </a:r>
          </a:p>
          <a:p>
            <a:r>
              <a:rPr lang="sr-Latn-RS" dirty="0"/>
              <a:t>Nakon same petlje, vraćamo listu kao rezultat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0BCF9-18CF-1700-4050-586A97696A7E}"/>
              </a:ext>
            </a:extLst>
          </p:cNvPr>
          <p:cNvSpPr txBox="1"/>
          <p:nvPr/>
        </p:nvSpPr>
        <p:spPr>
          <a:xfrm>
            <a:off x="5344329" y="1512277"/>
            <a:ext cx="4633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"trending"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 Trending()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4;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&gt;(count);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count; ++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RNG.Next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Movies.Length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trending.Add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(Movies[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52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dirty="0" err="1"/>
              <a:t>Analiza</a:t>
            </a:r>
            <a:r>
              <a:rPr lang="sr-Latn-RS" dirty="0"/>
              <a:t> </a:t>
            </a:r>
            <a:r>
              <a:rPr lang="sr-Latn-RS" i="1" dirty="0"/>
              <a:t>trending</a:t>
            </a:r>
            <a:r>
              <a:rPr lang="en-US" dirty="0"/>
              <a:t> </a:t>
            </a:r>
            <a:r>
              <a:rPr lang="sr-Latn-RS" dirty="0"/>
              <a:t>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sr-Latn-RS" dirty="0"/>
              <a:t>Sada, imamo zaista akciju koja vrši</a:t>
            </a:r>
            <a:br>
              <a:rPr lang="sr-Latn-RS" dirty="0"/>
            </a:br>
            <a:r>
              <a:rPr lang="sr-Latn-RS" dirty="0"/>
              <a:t>neku stvarnu obradu između primanja</a:t>
            </a:r>
            <a:br>
              <a:rPr lang="sr-Latn-RS" dirty="0"/>
            </a:br>
            <a:r>
              <a:rPr lang="sr-Latn-RS" dirty="0"/>
              <a:t>zahteva i slanja odgovora</a:t>
            </a:r>
          </a:p>
          <a:p>
            <a:r>
              <a:rPr lang="sr-Latn-RS" dirty="0"/>
              <a:t>Odgovor je ovde kompleksniji tip</a:t>
            </a:r>
            <a:br>
              <a:rPr lang="sr-Latn-RS" dirty="0"/>
            </a:br>
            <a:r>
              <a:rPr lang="sr-Latn-RS" dirty="0"/>
              <a:t>nego kao što je to bio slučaj u</a:t>
            </a:r>
            <a:br>
              <a:rPr lang="sr-Latn-RS" dirty="0"/>
            </a:br>
            <a:r>
              <a:rPr lang="sr-Latn-RS" dirty="0"/>
              <a:t>prethodnom primeru – u pitanju je niz</a:t>
            </a:r>
          </a:p>
          <a:p>
            <a:r>
              <a:rPr lang="sr-Latn-RS" dirty="0"/>
              <a:t>Bilo da je u pitanju niz ili neki drugi,</a:t>
            </a:r>
            <a:br>
              <a:rPr lang="sr-Latn-RS" dirty="0"/>
            </a:br>
            <a:r>
              <a:rPr lang="sr-Latn-RS" dirty="0"/>
              <a:t>još kompleksniji tip, </a:t>
            </a:r>
            <a:r>
              <a:rPr lang="sr-Latn-RS" i="1" dirty="0"/>
              <a:t>ASP.NET</a:t>
            </a:r>
            <a:br>
              <a:rPr lang="sr-Latn-RS" dirty="0"/>
            </a:br>
            <a:r>
              <a:rPr lang="sr-Latn-RS" u="sng" dirty="0"/>
              <a:t>serijalizuje</a:t>
            </a:r>
            <a:r>
              <a:rPr lang="sr-Latn-RS" dirty="0"/>
              <a:t> u </a:t>
            </a:r>
            <a:r>
              <a:rPr lang="sr-Latn-RS" i="1" dirty="0"/>
              <a:t>JSON</a:t>
            </a:r>
            <a:r>
              <a:rPr lang="sr-Latn-RS" dirty="0"/>
              <a:t> format</a:t>
            </a:r>
          </a:p>
          <a:p>
            <a:r>
              <a:rPr lang="sr-Latn-RS" dirty="0"/>
              <a:t>Dakle, takvim slučajevima (pa i u ovom), „Content-Type“ u odgovoru će postaviti na „application/json“, i u telu vratiti podatke u </a:t>
            </a:r>
            <a:r>
              <a:rPr lang="sr-Latn-RS" i="1" dirty="0"/>
              <a:t>JSON</a:t>
            </a:r>
            <a:r>
              <a:rPr lang="sr-Latn-RS" dirty="0"/>
              <a:t> formatu</a:t>
            </a:r>
          </a:p>
          <a:p>
            <a:r>
              <a:rPr lang="sr-Latn-RS" dirty="0"/>
              <a:t>U ovom slučaju, to će biti samo niz stringova, što je i dalje relativno jednostavno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0BCF9-18CF-1700-4050-586A97696A7E}"/>
              </a:ext>
            </a:extLst>
          </p:cNvPr>
          <p:cNvSpPr txBox="1"/>
          <p:nvPr/>
        </p:nvSpPr>
        <p:spPr>
          <a:xfrm>
            <a:off x="5344329" y="1512277"/>
            <a:ext cx="4633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"trending"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 Trending()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4;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&gt;(count);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count; ++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RNG.Next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Movies.Length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trending.Add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(Movies[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movieIndex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trending;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59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sr-Latn-RS" dirty="0"/>
              <a:t>Testiranje </a:t>
            </a:r>
            <a:r>
              <a:rPr lang="sr-Latn-RS" i="1" dirty="0"/>
              <a:t>trending</a:t>
            </a:r>
            <a:r>
              <a:rPr lang="sr-Latn-RS" dirty="0"/>
              <a:t>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0"/>
            <a:ext cx="9300541" cy="4326862"/>
          </a:xfrm>
        </p:spPr>
        <p:txBody>
          <a:bodyPr/>
          <a:lstStyle/>
          <a:p>
            <a:r>
              <a:rPr lang="sr-Latn-RS" dirty="0"/>
              <a:t>Na isti način možemo testirati rad ove akcije, kao što je to bio slučaj sa</a:t>
            </a:r>
            <a:br>
              <a:rPr lang="sr-Latn-RS" dirty="0"/>
            </a:br>
            <a:r>
              <a:rPr lang="sr-Latn-RS" dirty="0"/>
              <a:t>„most-popular“ akcijom</a:t>
            </a:r>
          </a:p>
          <a:p>
            <a:r>
              <a:rPr lang="sr-Latn-RS" dirty="0"/>
              <a:t>Potrebno je dakle pokrenuti sam servis ponovo, i u Postman aplikaciji dodati nov zahtev, koji se recimo zove „TrendingMovies“</a:t>
            </a:r>
          </a:p>
          <a:p>
            <a:r>
              <a:rPr lang="sr-Latn-RS" dirty="0"/>
              <a:t>Naravno, sada u </a:t>
            </a:r>
            <a:r>
              <a:rPr lang="sr-Latn-RS" i="1" dirty="0"/>
              <a:t>URL</a:t>
            </a:r>
            <a:r>
              <a:rPr lang="sr-Latn-RS" dirty="0"/>
              <a:t>-u tog zahteva treba ostaviti: </a:t>
            </a:r>
            <a:r>
              <a:rPr lang="en-US" dirty="0"/>
              <a:t>“http://localhost:5135/</a:t>
            </a:r>
            <a:r>
              <a:rPr lang="en-US" dirty="0" err="1"/>
              <a:t>api</a:t>
            </a:r>
            <a:r>
              <a:rPr lang="en-US" dirty="0"/>
              <a:t>/movies/trending”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C045D-9530-1C24-F1DA-7BC8340F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D0C5-E34C-9772-1E60-BEA594D1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2061-D925-4FE5-9B7F-F0D3D25F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7078-19E5-C6E4-8DCA-0B1EF7E5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34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5E73F-AF9A-D445-AF0D-38AFC7E8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D0C5-E34C-9772-1E60-BEA594D1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2061-D925-4FE5-9B7F-F0D3D25F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7078-19E5-C6E4-8DCA-0B1EF7E5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61842-BD39-4FD3-AE02-07C571ED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60AB-F509-3AEB-50D4-47916B29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C413-8283-C435-9452-6879D68D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DBE24-5206-0201-CC50-D7CB535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3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55A-229E-3415-D616-22CE5AD4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sr-Latn-RS" dirty="0"/>
              <a:t>Testiranje </a:t>
            </a:r>
            <a:r>
              <a:rPr lang="sr-Latn-RS" i="1" dirty="0"/>
              <a:t>trending</a:t>
            </a:r>
            <a:r>
              <a:rPr lang="sr-Latn-RS" dirty="0"/>
              <a:t>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30F3-8383-E5BF-A53E-5AC5266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6887"/>
            <a:ext cx="9300541" cy="4674475"/>
          </a:xfrm>
        </p:spPr>
        <p:txBody>
          <a:bodyPr>
            <a:normAutofit/>
          </a:bodyPr>
          <a:lstStyle/>
          <a:p>
            <a:r>
              <a:rPr lang="en-US" dirty="0" err="1"/>
              <a:t>Interesantno</a:t>
            </a:r>
            <a:r>
              <a:rPr lang="en-US" dirty="0"/>
              <a:t> je </a:t>
            </a:r>
            <a:r>
              <a:rPr lang="en-US" dirty="0" err="1"/>
              <a:t>recimo</a:t>
            </a:r>
            <a:r>
              <a:rPr lang="en-US" dirty="0"/>
              <a:t> </a:t>
            </a:r>
            <a:r>
              <a:rPr lang="en-US" dirty="0" err="1"/>
              <a:t>staviti</a:t>
            </a:r>
            <a:r>
              <a:rPr lang="en-US" dirty="0"/>
              <a:t> </a:t>
            </a:r>
            <a:r>
              <a:rPr lang="en-US" i="1" dirty="0"/>
              <a:t>breakpoint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</a:t>
            </a:r>
            <a:r>
              <a:rPr lang="sr-Latn-RS" dirty="0"/>
              <a:t>četku </a:t>
            </a:r>
            <a:r>
              <a:rPr lang="sr-Latn-RS" i="1" dirty="0"/>
              <a:t>trending</a:t>
            </a:r>
            <a:r>
              <a:rPr lang="sr-Latn-RS" dirty="0"/>
              <a:t> akcije, zatim poslati zahtev iz postmana</a:t>
            </a:r>
          </a:p>
          <a:p>
            <a:r>
              <a:rPr lang="sr-Latn-RS" dirty="0"/>
              <a:t>U trenutku kada kliknete na „Send“, Visual Studio će iskočiti, pokazivajući da je sam </a:t>
            </a:r>
            <a:r>
              <a:rPr lang="sr-Latn-RS" i="1" dirty="0"/>
              <a:t>breakpoint</a:t>
            </a:r>
            <a:r>
              <a:rPr lang="sr-Latn-RS" dirty="0"/>
              <a:t> pogođen (engl. </a:t>
            </a:r>
            <a:r>
              <a:rPr lang="sr-Latn-RS" i="1" dirty="0"/>
              <a:t>hit</a:t>
            </a:r>
            <a:r>
              <a:rPr lang="sr-Latn-RS" dirty="0"/>
              <a:t>)</a:t>
            </a:r>
          </a:p>
          <a:p>
            <a:r>
              <a:rPr lang="sr-Latn-RS" dirty="0"/>
              <a:t>Dakle, zahtev je poslat iz </a:t>
            </a:r>
            <a:r>
              <a:rPr lang="sr-Latn-RS" i="1" dirty="0"/>
              <a:t>frontend</a:t>
            </a:r>
            <a:r>
              <a:rPr lang="sr-Latn-RS" dirty="0"/>
              <a:t> aplikacije, i stigao je do </a:t>
            </a:r>
            <a:r>
              <a:rPr lang="sr-Latn-RS" i="1" dirty="0"/>
              <a:t>backend</a:t>
            </a:r>
            <a:r>
              <a:rPr lang="sr-Latn-RS" dirty="0"/>
              <a:t>-a</a:t>
            </a:r>
          </a:p>
          <a:p>
            <a:r>
              <a:rPr lang="sr-Latn-RS" dirty="0"/>
              <a:t>Dalje, možete </a:t>
            </a:r>
            <a:r>
              <a:rPr lang="sr-Latn-RS" i="1" dirty="0"/>
              <a:t>debug</a:t>
            </a:r>
            <a:r>
              <a:rPr lang="sr-Latn-RS" dirty="0"/>
              <a:t>-ovati aplikaciju na isti način kao što biste bilo koju drugu </a:t>
            </a:r>
            <a:r>
              <a:rPr lang="sr-Latn-RS" i="1" dirty="0"/>
              <a:t>.NET</a:t>
            </a:r>
            <a:r>
              <a:rPr lang="sr-Latn-RS" dirty="0"/>
              <a:t> aplikaciju</a:t>
            </a:r>
          </a:p>
          <a:p>
            <a:r>
              <a:rPr lang="sr-Latn-RS" dirty="0"/>
              <a:t>Interesantno je da, dokle got ponovo ne pokrenete aplikaciju da normalno radi (F5 u Visual Studio), dakle dokle god je u </a:t>
            </a:r>
            <a:r>
              <a:rPr lang="sr-Latn-RS" i="1" dirty="0"/>
              <a:t>break</a:t>
            </a:r>
            <a:r>
              <a:rPr lang="sr-Latn-RS" dirty="0"/>
              <a:t> modu, ako otvorite postman, videćete da on i dalje čeka odgovor – još ga nije dobio jer server još nije obavio akciju i vratio odgovor</a:t>
            </a:r>
          </a:p>
          <a:p>
            <a:r>
              <a:rPr lang="sr-Latn-RS" dirty="0"/>
              <a:t>Prvo npr. možete pritisnuti par puta F10 i/ili F11 da prođete koji korak kroz kod, a zatim F5 da nastavite izvršavanje (engl. </a:t>
            </a:r>
            <a:r>
              <a:rPr lang="sr-Latn-RS" i="1" dirty="0"/>
              <a:t>execution</a:t>
            </a:r>
            <a:r>
              <a:rPr lang="sr-Latn-RS" dirty="0"/>
              <a:t>) programa, što efektivno izvršava ostatak akcije, vraća odgovor, koji na kraju stiže i do Postman aplikacije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076-7C6D-83D4-5040-9CA396B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DF73-455D-AF63-7C54-F6C5A68F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6DEF-48BC-61B3-BCC7-21825263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AE0E8F-415C-B6AC-B2A3-5ACB4968F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CB79-4103-D930-688A-99C8976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382C-B2A6-E7E6-56C2-6D6F3E3C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B727D-D72A-8676-E0D4-420D2A36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20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1472E6-9747-852A-948B-1143BD97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AADE8-1076-878A-133C-E3F74AF4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856D9-476A-6E38-21E9-B4471D79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32228-A496-3904-6AAC-473000F9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49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744C3B-ABF5-6315-7CA0-9065172F6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97F3-600F-E3D9-5D6E-834E5BA1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DEA62-675B-C98B-439D-AB8FD7E4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964A-9084-1886-CD19-FF114C61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2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17F32-1A93-B0B6-13ED-67F637E7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379F-988A-636C-A2FA-7A3106E0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6DC8-39A1-842A-BA22-832BAE34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7494-759A-8FEC-CAE1-B0D2DA70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50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FE83C-1057-E1B5-FAC1-8F489339E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56F46-ACDF-1FF7-F1E2-0ED9FE76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84A0-D4A3-5A60-80F1-AC073E30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D03F6-FFE0-431E-20C2-B5E3D082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3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0F29B5-9AE8-51B8-14BA-3E721D8C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CA84-58E8-4567-C3A7-BD4C30F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A829-19EE-47B4-335D-8B732BD4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249F-B7AF-CDF8-8282-B6EBDC89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49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6CF1-8799-8ABC-0773-F307BCF2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369"/>
            <a:ext cx="8596668" cy="4405993"/>
          </a:xfrm>
        </p:spPr>
        <p:txBody>
          <a:bodyPr/>
          <a:lstStyle/>
          <a:p>
            <a:r>
              <a:rPr lang="sr-Latn-RS" dirty="0"/>
              <a:t>Ne želimo da </a:t>
            </a:r>
            <a:r>
              <a:rPr lang="en-US" i="1" dirty="0"/>
              <a:t>trending</a:t>
            </a:r>
            <a:r>
              <a:rPr lang="en-US" dirty="0"/>
              <a:t> </a:t>
            </a:r>
            <a:r>
              <a:rPr lang="en-US" dirty="0" err="1"/>
              <a:t>akcija</a:t>
            </a:r>
            <a:r>
              <a:rPr lang="en-US" dirty="0"/>
              <a:t>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vra</a:t>
            </a:r>
            <a:r>
              <a:rPr lang="sr-Latn-RS" dirty="0"/>
              <a:t>ća konstantno 4 filma, već recimo onoliko koliko klijentska aplikacija zatraži</a:t>
            </a:r>
          </a:p>
          <a:p>
            <a:r>
              <a:rPr lang="sr-Latn-RS" dirty="0"/>
              <a:t>Konkretno, reč je o parametrizaciji akcije tako da se ponaša onako kako klijent to zatraži</a:t>
            </a:r>
          </a:p>
          <a:p>
            <a:r>
              <a:rPr lang="sr-Latn-RS" dirty="0"/>
              <a:t>Ideja je da se uz zahtev proslede dodatne informacije koje bi akcija mogla da pročita i na konto toga adekvatno odreaguje</a:t>
            </a:r>
          </a:p>
          <a:p>
            <a:r>
              <a:rPr lang="sr-Latn-RS" dirty="0"/>
              <a:t>Postoji više načina kako se dodatne informacije mogu uz zahtev serveru slati, npr. kroz telo zahteva</a:t>
            </a:r>
          </a:p>
          <a:p>
            <a:r>
              <a:rPr lang="sr-Latn-RS" dirty="0"/>
              <a:t>Osnovni mehanizam za prosleđivanje parametara zapravo predstavlja </a:t>
            </a:r>
            <a:r>
              <a:rPr lang="sr-Latn-RS" i="1" dirty="0"/>
              <a:t>QSP</a:t>
            </a:r>
            <a:r>
              <a:rPr lang="sr-Latn-RS" dirty="0"/>
              <a:t> mehanizam, gde se kroz </a:t>
            </a:r>
            <a:r>
              <a:rPr lang="sr-Latn-RS" i="1" dirty="0"/>
              <a:t>URL</a:t>
            </a:r>
            <a:r>
              <a:rPr lang="sr-Latn-RS" dirty="0"/>
              <a:t> šalju dodatni argumenti</a:t>
            </a:r>
          </a:p>
          <a:p>
            <a:r>
              <a:rPr lang="sr-Latn-RS" dirty="0"/>
              <a:t>Ukoliko se navode, na kraju </a:t>
            </a:r>
            <a:r>
              <a:rPr lang="sr-Latn-RS" i="1" dirty="0"/>
              <a:t>URL</a:t>
            </a:r>
            <a:r>
              <a:rPr lang="sr-Latn-RS" dirty="0"/>
              <a:t>-a se dodaje</a:t>
            </a:r>
            <a:r>
              <a:rPr lang="en-US" dirty="0"/>
              <a:t> </a:t>
            </a:r>
            <a:r>
              <a:rPr lang="en-US" dirty="0" err="1"/>
              <a:t>znak</a:t>
            </a:r>
            <a:r>
              <a:rPr lang="sr-Latn-RS" dirty="0"/>
              <a:t> </a:t>
            </a:r>
            <a:r>
              <a:rPr lang="en-US" dirty="0"/>
              <a:t>‘</a:t>
            </a:r>
            <a:r>
              <a:rPr lang="sr-Latn-RS" dirty="0"/>
              <a:t>?</a:t>
            </a:r>
            <a:r>
              <a:rPr lang="en-US" dirty="0"/>
              <a:t>’</a:t>
            </a:r>
            <a:r>
              <a:rPr lang="sr-Latn-RS" dirty="0"/>
              <a:t>, i onda se svaki argument navodi u obolku „ime=vrednost“, a odvajaju se znakom </a:t>
            </a:r>
            <a:r>
              <a:rPr lang="en-US" dirty="0"/>
              <a:t>‘&amp;’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6CF1-8799-8ABC-0773-F307BCF2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369"/>
            <a:ext cx="8596668" cy="4405993"/>
          </a:xfrm>
        </p:spPr>
        <p:txBody>
          <a:bodyPr/>
          <a:lstStyle/>
          <a:p>
            <a:r>
              <a:rPr lang="sr-Latn-RS" dirty="0"/>
              <a:t>Nama će biti potreban jedan argument: </a:t>
            </a:r>
            <a:r>
              <a:rPr lang="sr-Latn-RS" i="1" dirty="0"/>
              <a:t>count</a:t>
            </a:r>
            <a:r>
              <a:rPr lang="sr-Latn-RS" dirty="0"/>
              <a:t>!</a:t>
            </a:r>
          </a:p>
          <a:p>
            <a:r>
              <a:rPr lang="sr-Latn-RS" dirty="0"/>
              <a:t>Dakle, želimo da klijentska aplikacija prosledi broj koji sugeriše serveru koliko filmova u odgovoru da stavi</a:t>
            </a:r>
          </a:p>
          <a:p>
            <a:r>
              <a:rPr lang="sr-Latn-RS" dirty="0"/>
              <a:t>Do servera je dalje da odluči kako će da postupa sa ovom informacijom (kao i sa svim drugim inače)</a:t>
            </a:r>
          </a:p>
          <a:p>
            <a:r>
              <a:rPr lang="sr-Latn-RS" dirty="0"/>
              <a:t>U </a:t>
            </a:r>
            <a:r>
              <a:rPr lang="sr-Latn-RS" i="1" dirty="0"/>
              <a:t>ASP.NET</a:t>
            </a:r>
            <a:r>
              <a:rPr lang="sr-Latn-RS" dirty="0"/>
              <a:t>-u, </a:t>
            </a:r>
            <a:r>
              <a:rPr lang="sr-Latn-RS" i="1" dirty="0"/>
              <a:t>QSP</a:t>
            </a:r>
            <a:r>
              <a:rPr lang="sr-Latn-RS" dirty="0"/>
              <a:t> se veoma jednostavno hvataju, a to je jednostavnim navođenjem parametara u potpisu same metode</a:t>
            </a:r>
          </a:p>
          <a:p>
            <a:r>
              <a:rPr lang="sr-Latn-RS" dirty="0"/>
              <a:t>Bitno je da se navede da su ovi parametri opcioni, jer klijent možda ništa ne pošalje – često se njima stavlja i podrazumevana vrednost da u tom slučaju ta vrednost bude iskorišćena</a:t>
            </a:r>
          </a:p>
          <a:p>
            <a:r>
              <a:rPr lang="sr-Latn-RS" dirty="0"/>
              <a:t>Još važnije je da se ime parametra unutar potpisa metode u </a:t>
            </a:r>
            <a:r>
              <a:rPr lang="sr-Latn-RS" i="1" dirty="0"/>
              <a:t>C#</a:t>
            </a:r>
            <a:r>
              <a:rPr lang="sr-Latn-RS" dirty="0"/>
              <a:t>-u poklapa sa imenom argumenta u samom </a:t>
            </a:r>
            <a:r>
              <a:rPr lang="sr-Latn-RS" i="1" dirty="0"/>
              <a:t>URL</a:t>
            </a:r>
            <a:r>
              <a:rPr lang="sr-Latn-RS" dirty="0"/>
              <a:t>-u što klijent šalje – po tome se uparuju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9CFE-6328-826C-AE52-FB67BD9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792"/>
          </a:xfrm>
        </p:spPr>
        <p:txBody>
          <a:bodyPr/>
          <a:lstStyle/>
          <a:p>
            <a:r>
              <a:rPr lang="sr-Latn-RS" i="1" dirty="0"/>
              <a:t>QSP</a:t>
            </a:r>
            <a:r>
              <a:rPr lang="sr-Latn-RS" dirty="0"/>
              <a:t> (</a:t>
            </a:r>
            <a:r>
              <a:rPr lang="sr-Latn-RS" i="1" dirty="0"/>
              <a:t>Query String Parameter</a:t>
            </a:r>
            <a:r>
              <a:rPr lang="sr-Latn-RS" dirty="0"/>
              <a:t>)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34DA-C0CE-0041-087A-F040250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7FB-1AF3-E0FF-6A4F-2A594F01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6A99-6770-E731-1490-107188AC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7229A-0AA6-72B4-2236-9F644FD7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10" y="2246042"/>
            <a:ext cx="3772426" cy="268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4FD50-0663-8F24-4350-FDFD9CFD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19" y="2431805"/>
            <a:ext cx="366763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A84FE-C39F-4B0A-597A-97CC934E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60AB-F509-3AEB-50D4-47916B29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C413-8283-C435-9452-6879D68D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DBE24-5206-0201-CC50-D7CB535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575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586E5-58D3-F633-BF34-53B41CBB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975F-CC09-2493-0391-7F97925E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EE4FD-59A0-FF04-1CDE-A674C1DA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8E311-0225-F53E-3220-4A4BA53C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50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Do sada odrađena </a:t>
            </a:r>
            <a:r>
              <a:rPr lang="sr-Latn-RS" i="1" dirty="0"/>
              <a:t>backend</a:t>
            </a:r>
            <a:r>
              <a:rPr lang="sr-Latn-RS" dirty="0"/>
              <a:t> aplikacija apsolutno opisuje osnovne koncepte kako zahtevi i odgovori u </a:t>
            </a:r>
            <a:r>
              <a:rPr lang="sr-Latn-RS" i="1" dirty="0"/>
              <a:t>web</a:t>
            </a:r>
            <a:r>
              <a:rPr lang="sr-Latn-RS" dirty="0"/>
              <a:t> aplikacijama funkcionišu</a:t>
            </a:r>
          </a:p>
          <a:p>
            <a:r>
              <a:rPr lang="sr-Latn-RS" dirty="0"/>
              <a:t>Sada, možemo našu </a:t>
            </a:r>
            <a:r>
              <a:rPr lang="sr-Latn-RS" i="1" dirty="0"/>
              <a:t>backend</a:t>
            </a:r>
            <a:r>
              <a:rPr lang="sr-Latn-RS" dirty="0"/>
              <a:t> aplikaciju malo zakomplikovati</a:t>
            </a:r>
          </a:p>
          <a:p>
            <a:r>
              <a:rPr lang="sr-Latn-RS" dirty="0"/>
              <a:t>Recimo, želimo da nam </a:t>
            </a:r>
            <a:r>
              <a:rPr lang="sr-Latn-RS" i="1" dirty="0"/>
              <a:t>trending</a:t>
            </a:r>
            <a:r>
              <a:rPr lang="sr-Latn-RS" dirty="0"/>
              <a:t> akcija čita filmove iz tekstualne datoteke, gde su imena filmova zapisana u zasebnim linijama</a:t>
            </a:r>
          </a:p>
          <a:p>
            <a:r>
              <a:rPr lang="sr-Latn-RS" dirty="0"/>
              <a:t>Dodatno, ne želimo da kvarimo stari kontroler, jer recimo on je već u upotrebi od nekih drugih aplikacija, pa nam treba verzija 2</a:t>
            </a:r>
          </a:p>
          <a:p>
            <a:r>
              <a:rPr lang="sr-Latn-RS" dirty="0"/>
              <a:t>Možemo sada da napravimo recimo nov kontroler koji predstavlja unapredjenu varijantu inicijalnog kontrolera, </a:t>
            </a:r>
            <a:r>
              <a:rPr lang="sr-Latn-RS" i="1" dirty="0"/>
              <a:t>MoviesV2Controller</a:t>
            </a:r>
            <a:endParaRPr lang="sr-Latn-RS" dirty="0"/>
          </a:p>
          <a:p>
            <a:r>
              <a:rPr lang="sr-Latn-RS" dirty="0"/>
              <a:t>Kontroler kreirati na potpuno identičan način kao inicijalni</a:t>
            </a:r>
          </a:p>
          <a:p>
            <a:r>
              <a:rPr lang="sr-Latn-RS" dirty="0"/>
              <a:t>Postaviti da se recimo ovaj kontroler nalazi na ruti „api/movies-v2“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094E3-5813-5053-4480-85BA473B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A4838-32BE-582D-19C1-67F34182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1CBE-3609-A4C1-2509-1EEAE52F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6BE32-8428-2300-E8A2-B66C27C4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35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Resursi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Pored </a:t>
            </a:r>
            <a:r>
              <a:rPr lang="sr-Latn-RS" i="1" dirty="0"/>
              <a:t>Controllers</a:t>
            </a:r>
            <a:r>
              <a:rPr lang="sr-Latn-RS" dirty="0"/>
              <a:t> foldera, možemo dodati nov folder, desnim klikom na „</a:t>
            </a:r>
            <a:r>
              <a:rPr lang="sr-Latn-RS" i="1" dirty="0"/>
              <a:t>StarwoodBackend</a:t>
            </a:r>
            <a:r>
              <a:rPr lang="sr-Latn-RS" dirty="0"/>
              <a:t>“ projekat, zatim opcijom „Add </a:t>
            </a:r>
            <a:r>
              <a:rPr lang="en-US" dirty="0"/>
              <a:t>&gt;</a:t>
            </a:r>
            <a:r>
              <a:rPr lang="sr-Latn-RS" dirty="0"/>
              <a:t> New Folder“ dodati folder koji ćemo nazvati „Resources“</a:t>
            </a:r>
          </a:p>
          <a:p>
            <a:r>
              <a:rPr lang="sr-Latn-RS" dirty="0"/>
              <a:t>U ovom folderu, npr. možemo čuvati dodatne resurse koje aplikacija koristi, recimo tekstualnu datoteku koja sadrži imena filmova</a:t>
            </a:r>
          </a:p>
          <a:p>
            <a:r>
              <a:rPr lang="sr-Latn-RS" dirty="0"/>
              <a:t>Da dodamo novu datoteku, potrebno je ponovo kliknuti desni klik sada na novokreiran folder „Resources“, potom „</a:t>
            </a:r>
            <a:r>
              <a:rPr lang="en-US" dirty="0"/>
              <a:t>Add &gt; New Item</a:t>
            </a:r>
            <a:r>
              <a:rPr lang="sr-Latn-RS" dirty="0"/>
              <a:t>“</a:t>
            </a:r>
            <a:endParaRPr lang="en-US" dirty="0"/>
          </a:p>
          <a:p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sr-Latn-RS" dirty="0"/>
              <a:t>ćih tipova fajlova pronaći „Text File“ i nazvati ga „movies.txt“, zatim ga i dodati</a:t>
            </a:r>
          </a:p>
          <a:p>
            <a:r>
              <a:rPr lang="sr-Latn-RS" dirty="0"/>
              <a:t>Nakon toga, popuniti fajl imenima postojećih filmova iz prošlog primera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29FAD-4D42-CF6D-CA09-1FB75203C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7F6A-9D4E-4587-2418-470A7EA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2CF9-C277-CA52-37A2-557FB807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9CE5F-A06D-5639-0E25-D057AC63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86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9614F-EE6B-133D-A657-49163735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1926-DB44-86FA-6E91-0C99C824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E27B-B52B-23A1-4AA5-B9E4DE8A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A214-AC4B-3E54-E046-04F98E3C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24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126E8-5BAD-5D3F-F876-3C4246D7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8052-84B1-7627-9FB4-4C645453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3EB44-83CB-465E-8EDC-BA7252B6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40FA-1370-7151-13DE-398F520F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15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E7D81B-6C6A-7A4A-932D-6194AFE7B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A9A1-8225-9FF0-A62D-CE801F06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1492-78F5-A06C-A797-835B4994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A097-C127-0C03-72D4-29028A8C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135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8846-5A9D-9AB7-C3BB-4D191291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962"/>
          </a:xfrm>
        </p:spPr>
        <p:txBody>
          <a:bodyPr/>
          <a:lstStyle/>
          <a:p>
            <a:r>
              <a:rPr lang="sr-Latn-RS" dirty="0"/>
              <a:t>Kvazi-Baze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1076-9C1B-A37C-D54F-7B9EE248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5"/>
            <a:ext cx="8596668" cy="4502708"/>
          </a:xfrm>
        </p:spPr>
        <p:txBody>
          <a:bodyPr/>
          <a:lstStyle/>
          <a:p>
            <a:r>
              <a:rPr lang="sr-Latn-RS" dirty="0"/>
              <a:t>U prošlom primeru, praktično smo imali niz u </a:t>
            </a:r>
            <a:r>
              <a:rPr lang="sr-Latn-RS" i="1" dirty="0"/>
              <a:t>RAM</a:t>
            </a:r>
            <a:r>
              <a:rPr lang="sr-Latn-RS" dirty="0"/>
              <a:t>-u koji je „imitirao“ neki vid (nestvarne) baze podataka; praktično nam je baza bila u memoriji</a:t>
            </a:r>
          </a:p>
          <a:p>
            <a:r>
              <a:rPr lang="sr-Latn-RS" dirty="0"/>
              <a:t>Mada, postoje koncepti u praksi koji se i nazivaju </a:t>
            </a:r>
            <a:r>
              <a:rPr lang="sr-Latn-RS" i="1" dirty="0"/>
              <a:t>In-Memory Databases</a:t>
            </a:r>
            <a:r>
              <a:rPr lang="sr-Latn-RS" dirty="0"/>
              <a:t>, ali nam oni nisu od interesa</a:t>
            </a:r>
          </a:p>
          <a:p>
            <a:r>
              <a:rPr lang="sr-Latn-RS" dirty="0"/>
              <a:t>Za nas, u prethodnom primeru smo imali ne tako realnu imitaciju baze podataka koja nam samo služi da ipak sa nekim podacima radimo</a:t>
            </a:r>
          </a:p>
          <a:p>
            <a:r>
              <a:rPr lang="sr-Latn-RS" dirty="0"/>
              <a:t>Sada, slično ćemo uraditi sa tekstualnom datotekom – ovo se može smatrati korakom dalje ka pravim implementacijama </a:t>
            </a:r>
            <a:r>
              <a:rPr lang="sr-Latn-RS" i="1" dirty="0"/>
              <a:t>backend</a:t>
            </a:r>
            <a:r>
              <a:rPr lang="sr-Latn-RS" dirty="0"/>
              <a:t> servisa koji interaguju sa bazama podataka</a:t>
            </a:r>
          </a:p>
          <a:p>
            <a:r>
              <a:rPr lang="sr-Latn-RS" dirty="0"/>
              <a:t>Datoteka će nam sada držati podatke, a mi ćemo ih iz nje čitati</a:t>
            </a:r>
          </a:p>
          <a:p>
            <a:r>
              <a:rPr lang="sr-Latn-RS" dirty="0"/>
              <a:t>Srećom, podaci nisu komplikovani, pa ih je veoma jednostavno čitati (nije potrebno pisati nikakve deserijalizatore (u praksi se često zovu </a:t>
            </a:r>
            <a:r>
              <a:rPr lang="sr-Latn-RS" i="1" dirty="0"/>
              <a:t>parseri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C79A7-0675-C34E-7DCE-88929751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40E4E-9513-9B86-6A0A-5AC1017D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C5AE-39ED-9659-509D-EBB950CE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11320E-D24F-93AA-F635-E273A672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1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66DF6-289B-8D79-43D6-CCD4B7BD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21" y="1131994"/>
            <a:ext cx="6902835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42046-3E28-E304-353F-EF3CFA66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133CC-27A3-8D60-60F3-2C439B54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03AC-5322-A38F-2CCE-F5AD1ECD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FCD55-8840-C7CD-32F3-A73B2C38E440}"/>
              </a:ext>
            </a:extLst>
          </p:cNvPr>
          <p:cNvSpPr txBox="1"/>
          <p:nvPr/>
        </p:nvSpPr>
        <p:spPr>
          <a:xfrm>
            <a:off x="7109855" y="2758083"/>
            <a:ext cx="1974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Odaberite sve opcije kao što su ovde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452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80FD-C6F2-F27F-0CFA-4B086CAB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13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F925-8EF7-419D-BE29-46A02AA6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108"/>
            <a:ext cx="8596668" cy="4564254"/>
          </a:xfrm>
        </p:spPr>
        <p:txBody>
          <a:bodyPr/>
          <a:lstStyle/>
          <a:p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obratiti</a:t>
            </a:r>
            <a:r>
              <a:rPr lang="en-US" dirty="0"/>
              <a:t> pa</a:t>
            </a:r>
            <a:r>
              <a:rPr lang="sr-Latn-RS" dirty="0"/>
              <a:t>žnju da sada nema globalnog niza filmova</a:t>
            </a:r>
          </a:p>
          <a:p>
            <a:r>
              <a:rPr lang="sr-Latn-RS" dirty="0"/>
              <a:t>Sada, kada neko pozove akciju kontrolera v2, akcija će pročitati </a:t>
            </a:r>
            <a:r>
              <a:rPr lang="sr-Latn-RS" i="1" dirty="0"/>
              <a:t>movies.txt</a:t>
            </a:r>
            <a:r>
              <a:rPr lang="sr-Latn-RS" dirty="0"/>
              <a:t> fajl kako bi pronašla postojeće filmove, a zatim istim algoritmom vratila nasumično neke</a:t>
            </a:r>
          </a:p>
          <a:p>
            <a:r>
              <a:rPr lang="sr-Latn-RS" dirty="0"/>
              <a:t>U ovom momentu smo mogli da upotrebimo sistemsku funkciju koja čita datoteku i vraća niz stringova, gde je svaki element tog niza praktično linija unutar </a:t>
            </a:r>
            <a:r>
              <a:rPr lang="sr-Latn-RS" i="1" dirty="0"/>
              <a:t>.txt</a:t>
            </a:r>
            <a:r>
              <a:rPr lang="sr-Latn-RS" dirty="0"/>
              <a:t> datoteke</a:t>
            </a:r>
          </a:p>
          <a:p>
            <a:r>
              <a:rPr lang="sr-Latn-RS" dirty="0"/>
              <a:t>Drugim rečima, linija X iz datoteke će biti smeštena u element indeksa X u vraćenom nizu; koliko ima linija u datoteci, toliko će biti i elemenata – to su nam dakle svi poznati filmovi kao ranije</a:t>
            </a:r>
          </a:p>
          <a:p>
            <a:r>
              <a:rPr lang="sr-Latn-RS" dirty="0"/>
              <a:t>Jednom linijom smo ovde pročitali datoteku samo iz razloga što su sami podaci relativno jednostavni – što su kompleksniji, to bi ova deserijalizacija bila sve više i više kompleksnija, u smislu kompleksnosti koda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4B1C2-78EC-6824-8BEF-57A08BD5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1F48B-8F3E-FF29-869A-1C51A24B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BDA4F-1E44-F87C-F84E-45BDA181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E858-B0EB-E80C-1E27-7311D71A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5567"/>
          </a:xfrm>
        </p:spPr>
        <p:txBody>
          <a:bodyPr/>
          <a:lstStyle/>
          <a:p>
            <a:r>
              <a:rPr lang="sr-Latn-RS" dirty="0"/>
              <a:t>Testiranje nove akcije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34BC5-B8F6-D57F-6619-64D62386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1093"/>
            <a:ext cx="8596668" cy="4250269"/>
          </a:xfrm>
        </p:spPr>
        <p:txBody>
          <a:bodyPr/>
          <a:lstStyle/>
          <a:p>
            <a:r>
              <a:rPr lang="sr-Latn-RS" dirty="0"/>
              <a:t>Potrebno je sada u Postman aplikaciji napraviti nov zahtev – „TrendingMoviesV2“, i proveriti rad nove akcije, pa i novog kontrolera</a:t>
            </a:r>
          </a:p>
          <a:p>
            <a:r>
              <a:rPr lang="sr-Latn-RS" dirty="0"/>
              <a:t>Recimo sada, možemo izostaviti slanje </a:t>
            </a:r>
            <a:r>
              <a:rPr lang="sr-Latn-RS" i="1" dirty="0"/>
              <a:t>QSP</a:t>
            </a:r>
            <a:r>
              <a:rPr lang="sr-Latn-RS" dirty="0"/>
              <a:t>, čisto radi demonstracije podrazumevane, odnosno </a:t>
            </a:r>
            <a:r>
              <a:rPr lang="sr-Latn-RS" i="1" dirty="0"/>
              <a:t>default</a:t>
            </a:r>
            <a:r>
              <a:rPr lang="sr-Latn-RS" dirty="0"/>
              <a:t>-ne vrednosti (4 u ovom slučaju)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2359-2EBB-66CE-B9BD-288E1F24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6FB49-F3A2-28AD-D7E8-10610B2B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66D6B-B326-D0E3-7B5B-CBE7A8E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19775-7377-B043-FDDC-206E6088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9DDFE-92E1-210A-B0A6-54B91158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77A2F-A21B-B020-98ED-AB57EB90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0042-BDB3-0988-26BD-BDE4154B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52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AEAC-CED6-BE28-8F07-52B4E217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D097-DFE2-DD97-E636-8C326CC7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823"/>
            <a:ext cx="8596668" cy="4467540"/>
          </a:xfrm>
        </p:spPr>
        <p:txBody>
          <a:bodyPr/>
          <a:lstStyle/>
          <a:p>
            <a:r>
              <a:rPr lang="sr-Latn-RS" dirty="0"/>
              <a:t>Možemo sada na isti način upotrebiti </a:t>
            </a:r>
            <a:r>
              <a:rPr lang="sr-Latn-RS" i="1" dirty="0"/>
              <a:t>XML</a:t>
            </a:r>
            <a:r>
              <a:rPr lang="sr-Latn-RS" dirty="0"/>
              <a:t> za skladištenje podataka, umesto obične </a:t>
            </a:r>
            <a:r>
              <a:rPr lang="sr-Latn-RS" i="1" dirty="0"/>
              <a:t>.txt</a:t>
            </a:r>
            <a:r>
              <a:rPr lang="sr-Latn-RS" dirty="0"/>
              <a:t> datoteke</a:t>
            </a:r>
          </a:p>
          <a:p>
            <a:r>
              <a:rPr lang="sr-Latn-RS" dirty="0"/>
              <a:t>Zatim, da napravimo V3 kontroler filmova, koji sada funkcioniše sa </a:t>
            </a:r>
            <a:r>
              <a:rPr lang="sr-Latn-RS" i="1" dirty="0"/>
              <a:t>XML</a:t>
            </a:r>
            <a:r>
              <a:rPr lang="sr-Latn-RS" dirty="0"/>
              <a:t>-om</a:t>
            </a:r>
          </a:p>
          <a:p>
            <a:r>
              <a:rPr lang="sr-Latn-RS" dirty="0"/>
              <a:t>Na isti način kao što smo dodali </a:t>
            </a:r>
            <a:r>
              <a:rPr lang="sr-Latn-RS" i="1" dirty="0"/>
              <a:t>.txt</a:t>
            </a:r>
            <a:r>
              <a:rPr lang="sr-Latn-RS" dirty="0"/>
              <a:t> datoteku, možemo dodati i </a:t>
            </a:r>
            <a:r>
              <a:rPr lang="sr-Latn-RS" i="1" dirty="0"/>
              <a:t>XML</a:t>
            </a:r>
            <a:r>
              <a:rPr lang="sr-Latn-RS" dirty="0"/>
              <a:t> datoteku</a:t>
            </a:r>
            <a:endParaRPr lang="en-US" dirty="0"/>
          </a:p>
          <a:p>
            <a:r>
              <a:rPr lang="en-US" dirty="0" err="1"/>
              <a:t>Tako</a:t>
            </a:r>
            <a:r>
              <a:rPr lang="sr-Latn-RS" dirty="0"/>
              <a:t>đe, treba i dodati nov kontroler veoma analogno kontroleru V2, samo sada V3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kraju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sr-Latn-RS" dirty="0"/>
              <a:t>đe i u Postman aplikaciji treba dodati nov zahtev za validaciju same akcije</a:t>
            </a:r>
            <a:endParaRPr lang="en-US" dirty="0"/>
          </a:p>
          <a:p>
            <a:r>
              <a:rPr lang="en-US" dirty="0"/>
              <a:t>Hint: za </a:t>
            </a:r>
            <a:r>
              <a:rPr lang="en-US" dirty="0" err="1"/>
              <a:t>kori</a:t>
            </a:r>
            <a:r>
              <a:rPr lang="sr-Latn-RS" dirty="0"/>
              <a:t>šćenje </a:t>
            </a:r>
            <a:r>
              <a:rPr lang="sr-Latn-RS" i="1" dirty="0"/>
              <a:t>XML</a:t>
            </a:r>
            <a:r>
              <a:rPr lang="sr-Latn-RS" dirty="0"/>
              <a:t> biblioteke u kontroleru, na početku fajla dodati:</a:t>
            </a:r>
            <a:br>
              <a:rPr lang="sr-Latn-RS" dirty="0"/>
            </a:br>
            <a:r>
              <a:rPr lang="sr-Latn-RS" dirty="0"/>
              <a:t>„using System.Xml;“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D841-7F7E-AB0A-3CBC-DBEE0920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08C1-EEBA-10CF-AB35-B530102F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4F74-E6D1-E914-048C-2A6404C8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A3B9A-97F9-3180-ADF0-C5A54776F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A853-85B9-AB15-EBB9-7C49EDD9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82DB-0D92-77CE-7E54-3833FB62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A0404-B21C-E694-32C4-60111532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45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3C1B04-9D7B-86E8-2EFD-015A6A1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695A-02C6-A36A-8BEA-C264336A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324BA-B35D-7014-1AB1-94963D1C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E068E-4742-8262-0C8B-8FD1F8B4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32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F4F07F-4D44-07C4-0292-F59AC36E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C7CF-9C21-E890-7E80-F36FFC1C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809BF-F0CB-61EA-D194-666B19E8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F233A-841A-F20D-238A-DD3922F8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9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4C5F50-271A-5CBA-7428-E3A5A37E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664B9-52D9-A516-847D-BB6BCB3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1A8B-4B6F-0988-D68D-242C6962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40E9-2BC2-01D0-D791-FF4CD00B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89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CF564-2F07-E114-34DE-5FD3A272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425E-84BD-763E-0D28-A96C5BD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F711-3BB5-20E4-7C6D-08FC616A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221B-2DBD-5B9B-F9DC-205F7F7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59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7ED0-CF23-758D-C845-A1FAB9C0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sr-Latn-RS" dirty="0"/>
              <a:t>Analiza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F162-2A32-4E9B-010E-B8E5A4FB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485"/>
            <a:ext cx="8596668" cy="4537878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Dakle, razlika u kodu V3 u odnosu na V2 je što smo dodatno napisali malu funkciju koja čita </a:t>
            </a:r>
            <a:r>
              <a:rPr lang="sr-Latn-RS" i="1" dirty="0"/>
              <a:t>XML</a:t>
            </a:r>
            <a:r>
              <a:rPr lang="sr-Latn-RS" dirty="0"/>
              <a:t> i ubacuje imena filmova u novonamešten niz (niz svih poznatih filmova)</a:t>
            </a:r>
          </a:p>
          <a:p>
            <a:r>
              <a:rPr lang="sr-Latn-RS" dirty="0"/>
              <a:t>Istina je da smo ovde uložili veći trud kako bismo učitali podatke u odnosu na običnu tekstualnu datoteku, međutim, što su podaci kompleksniji, to je i kod za serijalizaciju i deserijalizaciju sa tekstualnim datotekama kompleksniji</a:t>
            </a:r>
          </a:p>
          <a:p>
            <a:r>
              <a:rPr lang="sr-Latn-RS" dirty="0"/>
              <a:t>Kako kompleksnost podataka raste, XML kod ostaje skoro slične kompleksnosti jer se kroz dokument veoma lako prolazi</a:t>
            </a:r>
          </a:p>
          <a:p>
            <a:r>
              <a:rPr lang="sr-Latn-RS" dirty="0"/>
              <a:t>U ovom konkretnom kodu (funkcija </a:t>
            </a:r>
            <a:r>
              <a:rPr lang="sr-Latn-RS" i="1" dirty="0"/>
              <a:t>ReadXMLMovies</a:t>
            </a:r>
            <a:r>
              <a:rPr lang="sr-Latn-RS" dirty="0"/>
              <a:t>), kreira se nov </a:t>
            </a:r>
            <a:r>
              <a:rPr lang="sr-Latn-RS" i="1" dirty="0"/>
              <a:t>XML</a:t>
            </a:r>
            <a:r>
              <a:rPr lang="sr-Latn-RS" dirty="0"/>
              <a:t> dokument u koga se </a:t>
            </a:r>
            <a:r>
              <a:rPr lang="sr-Latn-RS" i="1" dirty="0"/>
              <a:t>load</a:t>
            </a:r>
            <a:r>
              <a:rPr lang="sr-Latn-RS" dirty="0"/>
              <a:t>-uje dati fajl – ovde se zapravo pokreće deserijalizator samog </a:t>
            </a:r>
            <a:r>
              <a:rPr lang="sr-Latn-RS" i="1" dirty="0"/>
              <a:t>XML</a:t>
            </a:r>
            <a:r>
              <a:rPr lang="sr-Latn-RS" dirty="0"/>
              <a:t>-a koji izgradi objektni/referencijalni model, odnosno format</a:t>
            </a:r>
          </a:p>
          <a:p>
            <a:r>
              <a:rPr lang="sr-Latn-RS" dirty="0"/>
              <a:t>Nakon toga, dohvatamo glavni (</a:t>
            </a:r>
            <a:r>
              <a:rPr lang="sr-Latn-RS" i="1" dirty="0"/>
              <a:t>root</a:t>
            </a:r>
            <a:r>
              <a:rPr lang="sr-Latn-RS" dirty="0"/>
              <a:t>) element dokumenta, što je </a:t>
            </a:r>
            <a:r>
              <a:rPr lang="sr-Latn-RS" i="1" dirty="0"/>
              <a:t>movies</a:t>
            </a:r>
            <a:r>
              <a:rPr lang="sr-Latn-RS" dirty="0"/>
              <a:t>, i potom prolazimo kroz njegove potomke (</a:t>
            </a:r>
            <a:r>
              <a:rPr lang="sr-Latn-RS" i="1" dirty="0"/>
              <a:t>movie</a:t>
            </a:r>
            <a:r>
              <a:rPr lang="sr-Latn-RS" dirty="0"/>
              <a:t>) koji po </a:t>
            </a:r>
            <a:r>
              <a:rPr lang="sr-Latn-RS" i="1" dirty="0"/>
              <a:t>name</a:t>
            </a:r>
            <a:r>
              <a:rPr lang="sr-Latn-RS" dirty="0"/>
              <a:t> atributima imaju sačuvano stvarno ime filma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AABBB-1C9F-EF84-224E-AC2E53C5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B03E-4926-4670-1C99-73B0F28A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F5B29-E20E-B5EC-9346-BE56142E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D0203-8768-26B8-F034-97134D6E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7" y="1131994"/>
            <a:ext cx="8461543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3A480-C962-FDEF-F788-A39DB699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14E-C30A-F0EF-2569-F1E6523D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39C0-6D8A-0526-8796-0B210453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5882A-3D05-5B21-45BE-157C1F0A3CB3}"/>
              </a:ext>
            </a:extLst>
          </p:cNvPr>
          <p:cNvSpPr txBox="1"/>
          <p:nvPr/>
        </p:nvSpPr>
        <p:spPr>
          <a:xfrm>
            <a:off x="1866167" y="650449"/>
            <a:ext cx="8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Početni ekran kada se kreira aplikacija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629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Modeli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315"/>
            <a:ext cx="8596668" cy="4573047"/>
          </a:xfrm>
        </p:spPr>
        <p:txBody>
          <a:bodyPr/>
          <a:lstStyle/>
          <a:p>
            <a:r>
              <a:rPr lang="sr-Latn-RS" dirty="0"/>
              <a:t>Recimo, svaki film možemo sada da predstavimo kompleksnije – da imaju </a:t>
            </a:r>
            <a:r>
              <a:rPr lang="sr-Latn-RS" i="1" dirty="0"/>
              <a:t>ID</a:t>
            </a:r>
            <a:r>
              <a:rPr lang="sr-Latn-RS" dirty="0"/>
              <a:t>, ime, i niz žanrova sa udelima (</a:t>
            </a:r>
            <a:r>
              <a:rPr lang="sr-Latn-RS" i="1" dirty="0"/>
              <a:t>ratio</a:t>
            </a:r>
            <a:r>
              <a:rPr lang="sr-Latn-RS" dirty="0"/>
              <a:t>) koliko su u filmu zastupljeni</a:t>
            </a:r>
          </a:p>
          <a:p>
            <a:r>
              <a:rPr lang="sr-Latn-RS" dirty="0"/>
              <a:t>Za ovako kompleksnije podatke, ne samo da je potrebno imati adekvatne zapise recimo u </a:t>
            </a:r>
            <a:r>
              <a:rPr lang="sr-Latn-RS" i="1" dirty="0"/>
              <a:t>XML</a:t>
            </a:r>
            <a:r>
              <a:rPr lang="sr-Latn-RS" dirty="0"/>
              <a:t> fajlu, već je potrebno imati i adekvatne propratne klase koje ovakve podatke </a:t>
            </a:r>
            <a:r>
              <a:rPr lang="sr-Latn-RS" u="sng" dirty="0"/>
              <a:t>modeliraju</a:t>
            </a:r>
            <a:endParaRPr lang="sr-Latn-RS" dirty="0"/>
          </a:p>
          <a:p>
            <a:r>
              <a:rPr lang="sr-Latn-RS" dirty="0"/>
              <a:t>Ovakve klase se često zovu entitetskim, tj. entiteti ili modeli, a ideja je da samo imaju polja u kojima se čuvaju sami podaci</a:t>
            </a:r>
          </a:p>
          <a:p>
            <a:r>
              <a:rPr lang="sr-Latn-RS" dirty="0"/>
              <a:t>Ponekad se zovu i </a:t>
            </a:r>
            <a:r>
              <a:rPr lang="sr-Latn-RS" i="1" dirty="0"/>
              <a:t>„Data classes“</a:t>
            </a:r>
            <a:r>
              <a:rPr lang="sr-Latn-RS" dirty="0"/>
              <a:t>, jer nemaju neku veliku funkcionalnost, već samo drže podatke</a:t>
            </a:r>
            <a:r>
              <a:rPr lang="en-US" dirty="0"/>
              <a:t> (</a:t>
            </a:r>
            <a:r>
              <a:rPr lang="en-US" i="1" dirty="0"/>
              <a:t>data</a:t>
            </a:r>
            <a:r>
              <a:rPr lang="en-US" dirty="0"/>
              <a:t>)</a:t>
            </a:r>
            <a:r>
              <a:rPr lang="sr-Latn-RS" dirty="0"/>
              <a:t> u objektnom, referencijalnom formatu</a:t>
            </a:r>
          </a:p>
          <a:p>
            <a:r>
              <a:rPr lang="sr-Latn-RS" dirty="0"/>
              <a:t>Modeli su generalno pasivni delovi aplikacija, i praktično predstavljaju biznis logiku aplikacije</a:t>
            </a:r>
          </a:p>
          <a:p>
            <a:r>
              <a:rPr lang="sr-Latn-RS" dirty="0"/>
              <a:t>Često se napravi folder pored </a:t>
            </a:r>
            <a:r>
              <a:rPr lang="sr-Latn-RS" i="1" dirty="0"/>
              <a:t>Controllers</a:t>
            </a:r>
            <a:r>
              <a:rPr lang="sr-Latn-RS" dirty="0"/>
              <a:t>, koji se naziva </a:t>
            </a:r>
            <a:r>
              <a:rPr lang="sr-Latn-RS" i="1" dirty="0"/>
              <a:t>Models</a:t>
            </a:r>
            <a:r>
              <a:rPr lang="sr-Latn-RS" dirty="0"/>
              <a:t>, gde se pišu same entitetske klase, odnosno modeli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315"/>
            <a:ext cx="8596668" cy="4573047"/>
          </a:xfrm>
        </p:spPr>
        <p:txBody>
          <a:bodyPr/>
          <a:lstStyle/>
          <a:p>
            <a:r>
              <a:rPr lang="sr-Latn-RS" dirty="0"/>
              <a:t>Recimo, sada želimo da napravimo V4 našeg </a:t>
            </a:r>
            <a:r>
              <a:rPr lang="sr-Latn-RS" i="1" dirty="0"/>
              <a:t>API</a:t>
            </a:r>
            <a:r>
              <a:rPr lang="sr-Latn-RS" dirty="0"/>
              <a:t>-ja na </a:t>
            </a:r>
            <a:r>
              <a:rPr lang="sr-Latn-RS" i="1" dirty="0"/>
              <a:t>backend</a:t>
            </a:r>
            <a:r>
              <a:rPr lang="sr-Latn-RS" dirty="0"/>
              <a:t>-u, gde ćemo na mestima gde smo do sada samo ime filma u stringu vraćali</a:t>
            </a:r>
            <a:r>
              <a:rPr lang="en-US" dirty="0"/>
              <a:t> (</a:t>
            </a:r>
            <a:r>
              <a:rPr lang="en-US" dirty="0" err="1"/>
              <a:t>bilo</a:t>
            </a:r>
            <a:br>
              <a:rPr lang="en-US" dirty="0"/>
            </a:br>
            <a:r>
              <a:rPr lang="en-US" i="1" dirty="0"/>
              <a:t>most-popular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element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i="1" dirty="0"/>
              <a:t>trending</a:t>
            </a:r>
            <a:r>
              <a:rPr lang="en-US" dirty="0"/>
              <a:t>)</a:t>
            </a:r>
            <a:r>
              <a:rPr lang="sr-Latn-RS" dirty="0"/>
              <a:t>, vraćati kompleksniji objekat koji uz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sr-Latn-RS" dirty="0"/>
              <a:t>film</a:t>
            </a:r>
            <a:r>
              <a:rPr lang="en-US" dirty="0"/>
              <a:t>a</a:t>
            </a:r>
            <a:r>
              <a:rPr lang="sr-Latn-RS" dirty="0"/>
              <a:t> nosi više informacija</a:t>
            </a:r>
          </a:p>
          <a:p>
            <a:r>
              <a:rPr lang="sr-Latn-RS" dirty="0"/>
              <a:t>Naravno, </a:t>
            </a:r>
            <a:r>
              <a:rPr lang="sr-Latn-RS" i="1" dirty="0"/>
              <a:t>backend</a:t>
            </a:r>
            <a:r>
              <a:rPr lang="sr-Latn-RS" dirty="0"/>
              <a:t> aplikacija treba da vraća ove informacije u </a:t>
            </a:r>
            <a:r>
              <a:rPr lang="sr-Latn-RS" i="1" dirty="0"/>
              <a:t>JSON</a:t>
            </a:r>
            <a:r>
              <a:rPr lang="sr-Latn-RS" dirty="0"/>
              <a:t> formatu</a:t>
            </a:r>
          </a:p>
          <a:p>
            <a:r>
              <a:rPr lang="sr-Latn-RS" dirty="0"/>
              <a:t>S druge strane, ove informacije treba da se čuvaju u </a:t>
            </a:r>
            <a:r>
              <a:rPr lang="sr-Latn-RS" i="1" dirty="0"/>
              <a:t>XML</a:t>
            </a:r>
            <a:r>
              <a:rPr lang="sr-Latn-RS" dirty="0"/>
              <a:t> fajlu slično kao u V3</a:t>
            </a:r>
          </a:p>
          <a:p>
            <a:r>
              <a:rPr lang="sr-Latn-RS" dirty="0"/>
              <a:t>Ostala logika treba da ostane ista</a:t>
            </a:r>
            <a:endParaRPr lang="en-US" dirty="0"/>
          </a:p>
          <a:p>
            <a:r>
              <a:rPr lang="en-US" dirty="0" err="1"/>
              <a:t>Dakle</a:t>
            </a:r>
            <a:r>
              <a:rPr lang="en-US" dirty="0"/>
              <a:t>, pored </a:t>
            </a:r>
            <a:r>
              <a:rPr lang="en-US" dirty="0" err="1"/>
              <a:t>foldera</a:t>
            </a:r>
            <a:r>
              <a:rPr lang="en-US" dirty="0"/>
              <a:t> </a:t>
            </a:r>
            <a:r>
              <a:rPr lang="en-US" i="1" dirty="0"/>
              <a:t>Controllers</a:t>
            </a:r>
            <a:r>
              <a:rPr lang="en-US" dirty="0"/>
              <a:t>, </a:t>
            </a:r>
            <a:r>
              <a:rPr lang="en-US" dirty="0" err="1"/>
              <a:t>napraviti</a:t>
            </a:r>
            <a:r>
              <a:rPr lang="en-US" dirty="0"/>
              <a:t> folder </a:t>
            </a:r>
            <a:r>
              <a:rPr lang="en-US" i="1" dirty="0"/>
              <a:t>Models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sr-Latn-RS" dirty="0"/>
              <a:t>ćemo imati dva entiteta, odnosno dve klase: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Klasa </a:t>
            </a:r>
            <a:r>
              <a:rPr lang="sr-Latn-RS" i="1" dirty="0"/>
              <a:t>Genre</a:t>
            </a:r>
            <a:r>
              <a:rPr lang="sr-Latn-RS" dirty="0"/>
              <a:t>, koja sadrži dva polja: </a:t>
            </a:r>
            <a:r>
              <a:rPr lang="sr-Latn-RS" i="1" dirty="0"/>
              <a:t>name</a:t>
            </a:r>
            <a:r>
              <a:rPr lang="sr-Latn-RS" dirty="0"/>
              <a:t> i </a:t>
            </a:r>
            <a:r>
              <a:rPr lang="sr-Latn-RS" i="1" dirty="0"/>
              <a:t>ratio</a:t>
            </a:r>
            <a:endParaRPr lang="sr-Latn-RS" dirty="0"/>
          </a:p>
          <a:p>
            <a:pPr marL="800100" lvl="1" indent="-342900">
              <a:buFont typeface="+mj-lt"/>
              <a:buAutoNum type="arabicPeriod"/>
            </a:pPr>
            <a:r>
              <a:rPr lang="sr-Latn-RS" dirty="0"/>
              <a:t>Klasa </a:t>
            </a:r>
            <a:r>
              <a:rPr lang="sr-Latn-RS" i="1" dirty="0"/>
              <a:t>Movie</a:t>
            </a:r>
            <a:r>
              <a:rPr lang="sr-Latn-RS" dirty="0"/>
              <a:t>, koja sadrži tri polja: </a:t>
            </a:r>
            <a:r>
              <a:rPr lang="sr-Latn-RS" i="1" dirty="0"/>
              <a:t>ID</a:t>
            </a:r>
            <a:r>
              <a:rPr lang="sr-Latn-RS" dirty="0"/>
              <a:t>, </a:t>
            </a:r>
            <a:r>
              <a:rPr lang="sr-Latn-RS" i="1" dirty="0"/>
              <a:t>name</a:t>
            </a:r>
            <a:r>
              <a:rPr lang="sr-Latn-RS" dirty="0"/>
              <a:t>, i listu elemenata tipa </a:t>
            </a:r>
            <a:r>
              <a:rPr lang="sr-Latn-RS" i="1" dirty="0"/>
              <a:t>Genre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632B1B-76E1-C039-A0D3-72AA33418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154C9-A141-87C7-2E4E-73F16FDF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3A9F-B32B-764A-301E-2512A74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89B35-B93F-221E-031F-F136E751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229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51ABF4-F04F-9147-07CE-85307078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3" y="1131994"/>
            <a:ext cx="6604871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1187E-E7CE-6BFF-7BDE-EDD8D3CC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25C28-5A60-531E-85B1-C059F81E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3A07-B6C8-59E5-5B70-32DBD92B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32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94D3F-0372-6FC9-5E36-94A16C915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AA4C-62C2-C4D4-EF7C-68CC5BFF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2315-A1C9-E399-23A8-BE5CFAB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B2657-5302-5EAF-66DC-7D387FD5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23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0F07-31D5-A99E-C6CD-251562FB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208"/>
          </a:xfrm>
        </p:spPr>
        <p:txBody>
          <a:bodyPr/>
          <a:lstStyle/>
          <a:p>
            <a:r>
              <a:rPr lang="en-US" dirty="0"/>
              <a:t>C#</a:t>
            </a:r>
            <a:r>
              <a:rPr lang="en-US" i="1" dirty="0"/>
              <a:t>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8AEE-2E46-611B-6311-8EC70857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4692"/>
            <a:ext cx="8596668" cy="4546671"/>
          </a:xfrm>
        </p:spPr>
        <p:txBody>
          <a:bodyPr/>
          <a:lstStyle/>
          <a:p>
            <a:r>
              <a:rPr lang="sr-Latn-RS" dirty="0"/>
              <a:t>Česta je praksa da se u klasama</a:t>
            </a:r>
            <a:br>
              <a:rPr lang="sr-Latn-RS" dirty="0"/>
            </a:br>
            <a:r>
              <a:rPr lang="sr-Latn-RS" dirty="0"/>
              <a:t>prave privatna polja, za koje se</a:t>
            </a:r>
            <a:br>
              <a:rPr lang="sr-Latn-RS" dirty="0"/>
            </a:br>
            <a:r>
              <a:rPr lang="sr-Latn-RS" dirty="0"/>
              <a:t>pišu GetX() i SetX() metode koje</a:t>
            </a:r>
            <a:br>
              <a:rPr lang="sr-Latn-RS" dirty="0"/>
            </a:br>
            <a:r>
              <a:rPr lang="sr-Latn-RS" dirty="0"/>
              <a:t>korisnicima izvan klase daju</a:t>
            </a:r>
            <a:br>
              <a:rPr lang="sr-Latn-RS" dirty="0"/>
            </a:br>
            <a:r>
              <a:rPr lang="sr-Latn-RS" dirty="0"/>
              <a:t>mogućnost da dohvate i postave</a:t>
            </a:r>
            <a:br>
              <a:rPr lang="sr-Latn-RS" dirty="0"/>
            </a:br>
            <a:r>
              <a:rPr lang="sr-Latn-RS" dirty="0"/>
              <a:t>vrednost tom polju</a:t>
            </a:r>
          </a:p>
          <a:p>
            <a:r>
              <a:rPr lang="sr-Latn-RS" i="1" dirty="0"/>
              <a:t>C#</a:t>
            </a:r>
            <a:r>
              <a:rPr lang="sr-Latn-RS" dirty="0"/>
              <a:t> jezik za to ima mnogo pogodniji mehanizam – mehanizam </a:t>
            </a:r>
            <a:r>
              <a:rPr lang="sr-Latn-RS" i="1" dirty="0"/>
              <a:t>property</a:t>
            </a:r>
            <a:r>
              <a:rPr lang="sr-Latn-RS" dirty="0"/>
              <a:t>-ja</a:t>
            </a:r>
          </a:p>
          <a:p>
            <a:r>
              <a:rPr lang="sr-Latn-RS" dirty="0"/>
              <a:t>Jednom linijom, naprave se kako polje, tako i get/set metode za to polje</a:t>
            </a:r>
          </a:p>
          <a:p>
            <a:r>
              <a:rPr lang="sr-Latn-RS" dirty="0"/>
              <a:t>Dodatno, kada imamo objekat ove klase, ne za dohvatanje/postavljanje polja, nije neophodno pozivati funkciju, već je sintaksa ista kao za obična polja, što je mnogo intuitivnije i čini kod čitljivijim</a:t>
            </a:r>
          </a:p>
          <a:p>
            <a:r>
              <a:rPr lang="sr-Latn-RS" dirty="0"/>
              <a:t>Često se baš </a:t>
            </a:r>
            <a:r>
              <a:rPr lang="sr-Latn-RS" i="1" dirty="0"/>
              <a:t>property</a:t>
            </a:r>
            <a:r>
              <a:rPr lang="sr-Latn-RS" dirty="0"/>
              <a:t>-ji koriste u entitetskim klasama, u odnosu na obična polja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EF4C1-27A7-0025-B9CA-B8DF0383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029AF-4624-F021-E206-5AFB3BFC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48284-D812-483C-F947-AC84C66F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A6A75-8393-3A17-6E84-5951F5680B9C}"/>
              </a:ext>
            </a:extLst>
          </p:cNvPr>
          <p:cNvSpPr txBox="1"/>
          <p:nvPr/>
        </p:nvSpPr>
        <p:spPr>
          <a:xfrm>
            <a:off x="4817407" y="1595695"/>
            <a:ext cx="61018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Genre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sr-Latn-R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sr-Latn-R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Ratio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0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CFC6A0-DE6A-F6B8-0DFD-8EAA3DC31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76E3-EA2E-D5BE-3662-5B1DFE00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42CC6-68ED-005C-C72A-C78862FE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D8A8-9178-D29F-4107-4CCB6735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12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926-6DAE-80CE-421F-B5FE469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70792"/>
          </a:xfrm>
        </p:spPr>
        <p:txBody>
          <a:bodyPr/>
          <a:lstStyle/>
          <a:p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i="1" dirty="0"/>
              <a:t>XML</a:t>
            </a:r>
            <a:r>
              <a:rPr lang="en-US" dirty="0"/>
              <a:t>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8C82A-DA7D-1D68-98E8-CBF61394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6915"/>
            <a:ext cx="8596668" cy="4344447"/>
          </a:xfrm>
        </p:spPr>
        <p:txBody>
          <a:bodyPr/>
          <a:lstStyle/>
          <a:p>
            <a:r>
              <a:rPr lang="en-US" dirty="0" err="1"/>
              <a:t>Sada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 </a:t>
            </a:r>
            <a:r>
              <a:rPr lang="sr-Latn-RS" dirty="0"/>
              <a:t>napraviti još jednu </a:t>
            </a:r>
            <a:r>
              <a:rPr lang="sr-Latn-RS" i="1" dirty="0"/>
              <a:t>XML</a:t>
            </a:r>
            <a:r>
              <a:rPr lang="sr-Latn-RS" dirty="0"/>
              <a:t> datoteku koja će sadržati iste podatke kao prethodna, ali sa dodatnim informacijama</a:t>
            </a:r>
          </a:p>
          <a:p>
            <a:r>
              <a:rPr lang="sr-Latn-RS" dirty="0"/>
              <a:t>Ponovo, ovo će i dalje biti svi poznati filmovi u našoj </a:t>
            </a:r>
            <a:r>
              <a:rPr lang="sr-Latn-RS" i="1" dirty="0"/>
              <a:t>Starwood</a:t>
            </a:r>
            <a:r>
              <a:rPr lang="sr-Latn-RS" dirty="0"/>
              <a:t> aplikaciji, a samo neki filmovi od tih će biti izabrani kao </a:t>
            </a:r>
            <a:r>
              <a:rPr lang="sr-Latn-RS" i="1" dirty="0"/>
              <a:t>trending</a:t>
            </a:r>
            <a:endParaRPr lang="sr-Latn-RS" dirty="0"/>
          </a:p>
          <a:p>
            <a:r>
              <a:rPr lang="sr-Latn-RS" dirty="0"/>
              <a:t>Akcija </a:t>
            </a:r>
            <a:r>
              <a:rPr lang="sr-Latn-RS" i="1" dirty="0"/>
              <a:t>most-popular</a:t>
            </a:r>
            <a:r>
              <a:rPr lang="sr-Latn-RS" dirty="0"/>
              <a:t> sada umesto </a:t>
            </a:r>
            <a:r>
              <a:rPr lang="sr-Latn-RS" i="1" dirty="0"/>
              <a:t>hardcode</a:t>
            </a:r>
            <a:r>
              <a:rPr lang="sr-Latn-RS" dirty="0"/>
              <a:t>-ovanog imena (</a:t>
            </a:r>
            <a:r>
              <a:rPr lang="sr-Latn-RS" i="1" dirty="0"/>
              <a:t>string</a:t>
            </a:r>
            <a:r>
              <a:rPr lang="sr-Latn-RS" dirty="0"/>
              <a:t>-a), može da vraća </a:t>
            </a:r>
            <a:r>
              <a:rPr lang="sr-Latn-RS" i="1" dirty="0"/>
              <a:t>hardcode</a:t>
            </a:r>
            <a:r>
              <a:rPr lang="sr-Latn-RS" dirty="0"/>
              <a:t>-ovan </a:t>
            </a:r>
            <a:r>
              <a:rPr lang="sr-Latn-RS" i="1" dirty="0"/>
              <a:t>Movie</a:t>
            </a:r>
            <a:r>
              <a:rPr lang="sr-Latn-RS" dirty="0"/>
              <a:t> objekat koji će se vraćati kao </a:t>
            </a:r>
            <a:r>
              <a:rPr lang="sr-Latn-RS" i="1" dirty="0"/>
              <a:t>JSON</a:t>
            </a:r>
            <a:r>
              <a:rPr lang="sr-Latn-RS" dirty="0"/>
              <a:t>, a ne običan tekst</a:t>
            </a:r>
          </a:p>
          <a:p>
            <a:r>
              <a:rPr lang="sr-Latn-RS" dirty="0"/>
              <a:t>Akcija </a:t>
            </a:r>
            <a:r>
              <a:rPr lang="sr-Latn-RS" i="1" dirty="0"/>
              <a:t>most-popular</a:t>
            </a:r>
            <a:r>
              <a:rPr lang="sr-Latn-RS" dirty="0"/>
              <a:t> dakle neće biti vezana za </a:t>
            </a:r>
            <a:r>
              <a:rPr lang="sr-Latn-RS" i="1" dirty="0"/>
              <a:t>XML</a:t>
            </a:r>
            <a:r>
              <a:rPr lang="sr-Latn-RS" dirty="0"/>
              <a:t> koji pravimo – isto kao što je to bio slučaj i do sada (nema veze sa ostalim definisanim filmovima!)</a:t>
            </a:r>
          </a:p>
          <a:p>
            <a:r>
              <a:rPr lang="sr-Latn-RS" dirty="0"/>
              <a:t>Dakle, pravimo novu </a:t>
            </a:r>
            <a:r>
              <a:rPr lang="sr-Latn-RS" i="1" dirty="0"/>
              <a:t>XML</a:t>
            </a:r>
            <a:r>
              <a:rPr lang="sr-Latn-RS" dirty="0"/>
              <a:t> datoteku „</a:t>
            </a:r>
            <a:r>
              <a:rPr lang="sr-Latn-RS" i="1" dirty="0"/>
              <a:t>movies-extended.xml</a:t>
            </a:r>
            <a:r>
              <a:rPr lang="sr-Latn-RS" dirty="0"/>
              <a:t>“, i treba da je popunimo konkretnijim podacima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0DEC-9064-A757-9ACE-6519AE06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48A4-2F50-0804-3C67-57D53EB8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4CD3-6FFB-59F0-5085-2CF9A2E8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35F49-396A-FAD7-56BF-CD302E27D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AD53D-CD8E-8772-FF2E-1746E42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ECE40-D153-3651-41D1-1B58A5DC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BB4A-A9E2-ACB2-F012-48229FE7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1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E853-5950-D287-900C-7F5E756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6492"/>
          </a:xfrm>
        </p:spPr>
        <p:txBody>
          <a:bodyPr/>
          <a:lstStyle/>
          <a:p>
            <a:r>
              <a:rPr lang="sr-Latn-RS" dirty="0"/>
              <a:t>Dalji razvoj </a:t>
            </a:r>
            <a:r>
              <a:rPr lang="sr-Latn-RS" i="1" dirty="0"/>
              <a:t>Starwood backend</a:t>
            </a:r>
            <a:r>
              <a:rPr lang="sr-Latn-RS" dirty="0"/>
              <a:t>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AA93-C1D8-396C-5ACA-05A6D8F6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315"/>
            <a:ext cx="8596668" cy="4573047"/>
          </a:xfrm>
        </p:spPr>
        <p:txBody>
          <a:bodyPr/>
          <a:lstStyle/>
          <a:p>
            <a:r>
              <a:rPr lang="en-US" dirty="0" err="1"/>
              <a:t>Preostaje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jo</a:t>
            </a:r>
            <a:r>
              <a:rPr lang="sr-Latn-RS" dirty="0"/>
              <a:t>š dodati </a:t>
            </a:r>
            <a:r>
              <a:rPr lang="sr-Latn-RS" i="1" dirty="0"/>
              <a:t>MoviesV4Controller</a:t>
            </a:r>
            <a:r>
              <a:rPr lang="sr-Latn-RS" dirty="0"/>
              <a:t> i implementirati metode</a:t>
            </a:r>
          </a:p>
          <a:p>
            <a:r>
              <a:rPr lang="sr-Latn-RS" dirty="0"/>
              <a:t>Slično kao kod V3, i u V4 ćemo imati pomoćnu metodu </a:t>
            </a:r>
            <a:r>
              <a:rPr lang="sr-Latn-RS" i="1" dirty="0"/>
              <a:t>ReadXMLMovies</a:t>
            </a:r>
            <a:r>
              <a:rPr lang="sr-Latn-RS" dirty="0"/>
              <a:t> koja će biti nešto kompleksnija, a koja će umesto niza </a:t>
            </a:r>
            <a:r>
              <a:rPr lang="sr-Latn-RS" i="1" dirty="0"/>
              <a:t>string</a:t>
            </a:r>
            <a:r>
              <a:rPr lang="sr-Latn-RS" dirty="0"/>
              <a:t>-ova, vraćati niz </a:t>
            </a:r>
            <a:r>
              <a:rPr lang="sr-Latn-RS" i="1" dirty="0"/>
              <a:t>Movie</a:t>
            </a:r>
            <a:r>
              <a:rPr lang="sr-Latn-RS" dirty="0"/>
              <a:t> objekata</a:t>
            </a:r>
          </a:p>
          <a:p>
            <a:r>
              <a:rPr lang="sr-Latn-RS" dirty="0"/>
              <a:t>Recimo, da smo koristili naš proizvoljni format umesto </a:t>
            </a:r>
            <a:r>
              <a:rPr lang="sr-Latn-RS" i="1" dirty="0"/>
              <a:t>XML</a:t>
            </a:r>
            <a:r>
              <a:rPr lang="sr-Latn-RS" dirty="0"/>
              <a:t>-a, funkcija koja bi deserijalizovala takve podatke bi već za ove, relativno jednostavnije podatke, bila mnogo više kompleksnija</a:t>
            </a:r>
          </a:p>
          <a:p>
            <a:r>
              <a:rPr lang="sr-Latn-RS" dirty="0"/>
              <a:t>Čak, ove podatke smo mogli i u </a:t>
            </a:r>
            <a:r>
              <a:rPr lang="sr-Latn-RS" i="1" dirty="0"/>
              <a:t>JSON</a:t>
            </a:r>
            <a:r>
              <a:rPr lang="sr-Latn-RS" dirty="0"/>
              <a:t> formatu da čuvamo u nekom </a:t>
            </a:r>
            <a:r>
              <a:rPr lang="sr-Latn-RS" i="1" dirty="0"/>
              <a:t>.json</a:t>
            </a:r>
            <a:r>
              <a:rPr lang="sr-Latn-RS" dirty="0"/>
              <a:t> fajlu, međutim, nije loše upotrebiti ovde </a:t>
            </a:r>
            <a:r>
              <a:rPr lang="sr-Latn-RS" i="1" dirty="0"/>
              <a:t>XML</a:t>
            </a:r>
            <a:r>
              <a:rPr lang="sr-Latn-RS" dirty="0"/>
              <a:t> kako bi se koncept objasnio</a:t>
            </a:r>
          </a:p>
          <a:p>
            <a:r>
              <a:rPr lang="sr-Latn-RS" dirty="0"/>
              <a:t>Kao i ranije, postaviti rutu kontrolera na „api/movies-v4“</a:t>
            </a:r>
            <a:endParaRPr lang="en-US" dirty="0"/>
          </a:p>
          <a:p>
            <a:r>
              <a:rPr lang="en-US" dirty="0"/>
              <a:t>Hint: U </a:t>
            </a:r>
            <a:r>
              <a:rPr lang="en-US" dirty="0" err="1"/>
              <a:t>kontroleru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</a:t>
            </a:r>
            <a:r>
              <a:rPr lang="sr-Latn-RS" dirty="0"/>
              <a:t>četak fajla uključiti i modele:</a:t>
            </a:r>
            <a:br>
              <a:rPr lang="sr-Latn-RS" dirty="0"/>
            </a:br>
            <a:r>
              <a:rPr lang="sr-Latn-RS" dirty="0"/>
              <a:t>„using StarwoodBackend.Models;“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C196-D5A4-D103-EAF0-4CF0224B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8BFF-E79F-2943-5053-0688CCB5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2931E-2300-50F8-8137-A4741D6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585</TotalTime>
  <Words>6908</Words>
  <Application>Microsoft Office PowerPoint</Application>
  <PresentationFormat>Widescreen</PresentationFormat>
  <Paragraphs>768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Calibri</vt:lpstr>
      <vt:lpstr>Cascadia Mono</vt:lpstr>
      <vt:lpstr>IBMPlexMono</vt:lpstr>
      <vt:lpstr>Trebuchet MS</vt:lpstr>
      <vt:lpstr>Wingdings 3</vt:lpstr>
      <vt:lpstr>Facet</vt:lpstr>
      <vt:lpstr>10. ASP.NET WebApi (Backend)</vt:lpstr>
      <vt:lpstr>Propratni primer</vt:lpstr>
      <vt:lpstr>Starwood app backend</vt:lpstr>
      <vt:lpstr>Starwood app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Inicijalne izmene</vt:lpstr>
      <vt:lpstr>PowerPoint Presentation</vt:lpstr>
      <vt:lpstr>PowerPoint Presentation</vt:lpstr>
      <vt:lpstr>Inicijalne izmene</vt:lpstr>
      <vt:lpstr>PowerPoint Presentation</vt:lpstr>
      <vt:lpstr>Gde se aplikacija pokreće?</vt:lpstr>
      <vt:lpstr>PowerPoint Presentation</vt:lpstr>
      <vt:lpstr>Inicijalne izmene</vt:lpstr>
      <vt:lpstr>PowerPoint Presentation</vt:lpstr>
      <vt:lpstr>CORS</vt:lpstr>
      <vt:lpstr>Opis aplikacije u trenutnom stanju</vt:lpstr>
      <vt:lpstr>Opis aplikacije u trenutnom stanju</vt:lpstr>
      <vt:lpstr>Opis aplikacije u trenutnom stanju</vt:lpstr>
      <vt:lpstr>Opis aplikacije u trenutnom stanju</vt:lpstr>
      <vt:lpstr>Kontroleri</vt:lpstr>
      <vt:lpstr>Dodavanje novog kontrolera</vt:lpstr>
      <vt:lpstr>PowerPoint Presentation</vt:lpstr>
      <vt:lpstr>PowerPoint Presentation</vt:lpstr>
      <vt:lpstr>PowerPoint Presentation</vt:lpstr>
      <vt:lpstr>PowerPoint Presentation</vt:lpstr>
      <vt:lpstr>Ruta kontrolera</vt:lpstr>
      <vt:lpstr>PowerPoint Presentation</vt:lpstr>
      <vt:lpstr>Akcija kontrolera</vt:lpstr>
      <vt:lpstr>Akcija kontrolera</vt:lpstr>
      <vt:lpstr>Akcija kontrolera</vt:lpstr>
      <vt:lpstr>Pokretanje i testiranje aplikacije</vt:lpstr>
      <vt:lpstr>PowerPoint Presentation</vt:lpstr>
      <vt:lpstr>Konzola</vt:lpstr>
      <vt:lpstr>Testiranje iz Postman aplikacije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 prethodnog poziva</vt:lpstr>
      <vt:lpstr>Analiza prethodnog poziva</vt:lpstr>
      <vt:lpstr>PowerPoint Presentation</vt:lpstr>
      <vt:lpstr>Analiza koda</vt:lpstr>
      <vt:lpstr>Analiza trending akcije</vt:lpstr>
      <vt:lpstr>Analiza trending akcije</vt:lpstr>
      <vt:lpstr>Testiranje trending akcije</vt:lpstr>
      <vt:lpstr>PowerPoint Presentation</vt:lpstr>
      <vt:lpstr>PowerPoint Presentation</vt:lpstr>
      <vt:lpstr>Testiranje trending akcije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QSP (Query String Parameter)</vt:lpstr>
      <vt:lpstr>QSP (Query String Parameter)</vt:lpstr>
      <vt:lpstr>QSP (Query String Parameter)</vt:lpstr>
      <vt:lpstr>PowerPoint Presentation</vt:lpstr>
      <vt:lpstr>Dalji razvoj Starwood backend-a</vt:lpstr>
      <vt:lpstr>PowerPoint Presentation</vt:lpstr>
      <vt:lpstr>Resursi</vt:lpstr>
      <vt:lpstr>PowerPoint Presentation</vt:lpstr>
      <vt:lpstr>PowerPoint Presentation</vt:lpstr>
      <vt:lpstr>PowerPoint Presentation</vt:lpstr>
      <vt:lpstr>PowerPoint Presentation</vt:lpstr>
      <vt:lpstr>Kvazi-Baze Podataka</vt:lpstr>
      <vt:lpstr>PowerPoint Presentation</vt:lpstr>
      <vt:lpstr>Analiza koda</vt:lpstr>
      <vt:lpstr>Testiranje nove akcije</vt:lpstr>
      <vt:lpstr>PowerPoint Presentation</vt:lpstr>
      <vt:lpstr>Dalji razvoj Starwood backend-a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</vt:lpstr>
      <vt:lpstr>Modeli</vt:lpstr>
      <vt:lpstr>Dalji razvoj Starwood backend-a</vt:lpstr>
      <vt:lpstr>PowerPoint Presentation</vt:lpstr>
      <vt:lpstr>PowerPoint Presentation</vt:lpstr>
      <vt:lpstr>PowerPoint Presentation</vt:lpstr>
      <vt:lpstr>C# Properties</vt:lpstr>
      <vt:lpstr>PowerPoint Presentation</vt:lpstr>
      <vt:lpstr>Definisanje podataka u XML-u</vt:lpstr>
      <vt:lpstr>PowerPoint Presentation</vt:lpstr>
      <vt:lpstr>Dalji razvoj Starwood backend-a</vt:lpstr>
      <vt:lpstr>PowerPoint Presentation</vt:lpstr>
      <vt:lpstr>MostPopular akcija u V4</vt:lpstr>
      <vt:lpstr>PowerPoint Presentation</vt:lpstr>
      <vt:lpstr>PowerPoint Presentation</vt:lpstr>
      <vt:lpstr>Trending akcija u V4</vt:lpstr>
      <vt:lpstr>PowerPoint Presentation</vt:lpstr>
      <vt:lpstr>PowerPoint Presentation</vt:lpstr>
      <vt:lpstr>Parsiranje XML dokumenta u V4</vt:lpstr>
      <vt:lpstr>Parsiranje XML dokumenta u V4</vt:lpstr>
      <vt:lpstr>Parsiranje XML dokumenta u V4</vt:lpstr>
      <vt:lpstr>Parsiranje XML dokumenta u V4</vt:lpstr>
      <vt:lpstr>Parsiranje XML dokumenta u V4</vt:lpstr>
      <vt:lpstr>Parsiranje XML dokumenta u V4</vt:lpstr>
      <vt:lpstr>Parsiranje XML dokumenta u V4</vt:lpstr>
      <vt:lpstr>Parsiranje XML dokumenta u V4</vt:lpstr>
      <vt:lpstr>Parsiranje XML dokumenta u V4</vt:lpstr>
      <vt:lpstr>Testiranje V4 kontrolera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Sivcev</dc:creator>
  <cp:lastModifiedBy>Vladimir Sivcev</cp:lastModifiedBy>
  <cp:revision>101</cp:revision>
  <dcterms:created xsi:type="dcterms:W3CDTF">2022-06-06T19:00:58Z</dcterms:created>
  <dcterms:modified xsi:type="dcterms:W3CDTF">2022-06-18T15:19:31Z</dcterms:modified>
</cp:coreProperties>
</file>